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75" r:id="rId3"/>
    <p:sldId id="288" r:id="rId4"/>
    <p:sldId id="294" r:id="rId5"/>
    <p:sldId id="289" r:id="rId6"/>
    <p:sldId id="268" r:id="rId7"/>
    <p:sldId id="291" r:id="rId8"/>
    <p:sldId id="271" r:id="rId9"/>
    <p:sldId id="260" r:id="rId10"/>
    <p:sldId id="261" r:id="rId11"/>
    <p:sldId id="262" r:id="rId12"/>
    <p:sldId id="263" r:id="rId13"/>
    <p:sldId id="264" r:id="rId14"/>
    <p:sldId id="265" r:id="rId15"/>
    <p:sldId id="266" r:id="rId16"/>
    <p:sldId id="267" r:id="rId17"/>
  </p:sldIdLst>
  <p:sldSz cx="9144000" cy="6858000" type="screen4x3"/>
  <p:notesSz cx="6858000" cy="9144000"/>
  <p:defaultTextStyle>
    <a:defPPr>
      <a:defRPr lang="en-US"/>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D8F9FE"/>
    <a:srgbClr val="6177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47" autoAdjust="0"/>
  </p:normalViewPr>
  <p:slideViewPr>
    <p:cSldViewPr>
      <p:cViewPr varScale="1">
        <p:scale>
          <a:sx n="47" d="100"/>
          <a:sy n="47" d="100"/>
        </p:scale>
        <p:origin x="-1286" y="-82"/>
      </p:cViewPr>
      <p:guideLst>
        <p:guide orient="horz" pos="2160"/>
        <p:guide pos="2880"/>
      </p:guideLst>
    </p:cSldViewPr>
  </p:slideViewPr>
  <p:outlineViewPr>
    <p:cViewPr>
      <p:scale>
        <a:sx n="33" d="100"/>
        <a:sy n="33" d="100"/>
      </p:scale>
      <p:origin x="0" y="989"/>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smtClean="0">
                <a:latin typeface="+mn-lt"/>
                <a:ea typeface="+mn-ea"/>
              </a:defRPr>
            </a:lvl1pPr>
          </a:lstStyle>
          <a:p>
            <a:pPr>
              <a:defRPr/>
            </a:pPr>
            <a:fld id="{51E3AC6F-FAA5-497E-85AB-0492F2F8BE61}" type="datetimeFigureOut">
              <a:rPr lang="en-US"/>
              <a:pPr>
                <a:defRPr/>
              </a:pPr>
              <a:t>4/20/2015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kumimoji="0" sz="1200" smtClean="0">
                <a:latin typeface="+mn-lt"/>
                <a:ea typeface="+mn-ea"/>
              </a:defRPr>
            </a:lvl1pPr>
          </a:lstStyle>
          <a:p>
            <a:pPr>
              <a:defRPr/>
            </a:pPr>
            <a:fld id="{F4A92A33-DD69-4605-90A5-175A2F442897}" type="slidenum">
              <a:rPr lang="en-US"/>
              <a:pPr>
                <a:defRPr/>
              </a:pPr>
              <a:t>‹#›</a:t>
            </a:fld>
            <a:endParaRPr lang="en-US"/>
          </a:p>
        </p:txBody>
      </p:sp>
    </p:spTree>
    <p:extLst>
      <p:ext uri="{BB962C8B-B14F-4D97-AF65-F5344CB8AC3E}">
        <p14:creationId xmlns:p14="http://schemas.microsoft.com/office/powerpoint/2010/main" val="11081004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F4A92A33-DD69-4605-90A5-175A2F442897}" type="slidenum">
              <a:rPr lang="en-US" smtClean="0"/>
              <a:pPr>
                <a:defRPr/>
              </a:pPr>
              <a:t>2</a:t>
            </a:fld>
            <a:endParaRPr lang="en-US"/>
          </a:p>
        </p:txBody>
      </p:sp>
    </p:spTree>
    <p:extLst>
      <p:ext uri="{BB962C8B-B14F-4D97-AF65-F5344CB8AC3E}">
        <p14:creationId xmlns:p14="http://schemas.microsoft.com/office/powerpoint/2010/main" val="3474463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7" name="Rectangle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10" name="Straight Connector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11"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12" name="Straight Connector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13" name="Straight Connector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14"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15" name="Straight Connector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16"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7"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8" name="Oval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9" name="Oval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20" name="Oval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21" name="Oval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B4B176C0-C05C-4A62-8D85-697C7D1A4A37}" type="datetimeFigureOut">
              <a:rPr lang="en-US"/>
              <a:pPr>
                <a:defRPr/>
              </a:pPr>
              <a:t>4/20/2015</a:t>
            </a:fld>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CA0F0CFB-1F87-4DA4-B09F-37C184E7562A}"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DD565BD-48AF-47DF-A1AB-18845B97C940}" type="datetimeFigureOut">
              <a:rPr lang="en-US"/>
              <a:pPr>
                <a:defRPr/>
              </a:pPr>
              <a:t>4/20/2015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2B01F6D-F8EF-4F29-BFBC-062CE17BEED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94115F3-0E2A-4E37-BD8F-3DAF07F91E2D}" type="datetimeFigureOut">
              <a:rPr lang="en-US"/>
              <a:pPr>
                <a:defRPr/>
              </a:pPr>
              <a:t>4/20/2015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5EC474C-F2F3-4866-A808-224C7B13F94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2D4CFF8C-F5EA-452A-AC23-A45541A1C751}" type="datetimeFigureOut">
              <a:rPr lang="en-US"/>
              <a:pPr>
                <a:defRPr/>
              </a:pPr>
              <a:t>4/20/2015</a:t>
            </a:fld>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04D449B8-A9CF-4EE1-BB8D-C2E72FC73EB1}"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8" name="Straight Connector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9"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10" name="Straight Connector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11" name="Straight Connector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12"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4"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5" name="Oval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6" name="Oval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7" name="Oval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8" name="Oval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9" name="Straight Connector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46F7E0B2-B7FF-497B-B751-1C15A5AFF5E0}" type="datetimeFigureOut">
              <a:rPr lang="en-US"/>
              <a:pPr>
                <a:defRPr/>
              </a:pPr>
              <a:t>4/20/2015</a:t>
            </a:fld>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CA6A6128-A865-49A2-B5E0-242EE6D0269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914DFA4-7ED0-4F32-8B62-A12BD8A3B917}" type="datetimeFigureOut">
              <a:rPr lang="en-US"/>
              <a:pPr>
                <a:defRPr/>
              </a:pPr>
              <a:t>4/20/2015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5469250C-F8B1-4374-B36B-FBB07DF7201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C5F77B34-EA45-4BF2-B97E-E3225F4A9EFF}" type="datetimeFigureOut">
              <a:rPr lang="en-US"/>
              <a:pPr>
                <a:defRPr/>
              </a:pPr>
              <a:t>4/20/2015</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091F4025-8228-402F-BF20-723BD1B17EA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66345F21-DCC1-4A91-8092-8E55E6F90E0C}" type="datetimeFigureOut">
              <a:rPr lang="en-US"/>
              <a:pPr>
                <a:defRPr/>
              </a:pPr>
              <a:t>4/20/2015</a:t>
            </a:fld>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3FCABBCD-08D9-4F48-8382-BF15EFD6361D}"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41B5688B-022D-45F1-B9C3-BEAC72578611}" type="datetimeFigureOut">
              <a:rPr lang="en-US"/>
              <a:pPr>
                <a:defRPr/>
              </a:pPr>
              <a:t>4/20/2015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ACF580FF-146A-4333-8625-15F4D537EAC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6"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7" name="Straight Connector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8"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10"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11" name="Oval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BA1D1B21-1F54-4D3A-ABAD-9D21B09191AD}" type="datetimeFigureOut">
              <a:rPr lang="en-US"/>
              <a:pPr>
                <a:defRPr/>
              </a:pPr>
              <a:t>4/20/2015</a:t>
            </a:fld>
            <a:endParaRPr lang="en-US"/>
          </a:p>
        </p:txBody>
      </p:sp>
      <p:sp>
        <p:nvSpPr>
          <p:cNvPr id="13" name="Slide Number Placeholder 21"/>
          <p:cNvSpPr>
            <a:spLocks noGrp="1"/>
          </p:cNvSpPr>
          <p:nvPr>
            <p:ph type="sldNum" sz="quarter" idx="11"/>
          </p:nvPr>
        </p:nvSpPr>
        <p:spPr/>
        <p:txBody>
          <a:bodyPr rtlCol="0"/>
          <a:lstStyle>
            <a:lvl1pPr>
              <a:defRPr/>
            </a:lvl1pPr>
          </a:lstStyle>
          <a:p>
            <a:pPr>
              <a:defRPr/>
            </a:pPr>
            <a:fld id="{27873785-22FE-4A7C-8AEE-BDD04C31BFCE}"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6" name="Oval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7"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9"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10"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11" name="Straight Connector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92528FAB-0065-41E1-AE41-D73A7E51AD67}" type="datetimeFigureOut">
              <a:rPr lang="en-US"/>
              <a:pPr>
                <a:defRPr/>
              </a:pPr>
              <a:t>4/20/2015</a:t>
            </a:fld>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8DD9BB98-09A1-4B7C-88C6-63D163C2EC32}"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smtClean="0">
                <a:solidFill>
                  <a:schemeClr val="tx2"/>
                </a:solidFill>
                <a:latin typeface="+mn-lt"/>
                <a:ea typeface="+mn-ea"/>
              </a:defRPr>
            </a:lvl1pPr>
          </a:lstStyle>
          <a:p>
            <a:pPr>
              <a:defRPr/>
            </a:pPr>
            <a:fld id="{31E5C53F-2859-4E0F-8B28-53555C68096C}" type="datetimeFigureOut">
              <a:rPr lang="en-US"/>
              <a:pPr>
                <a:defRPr/>
              </a:pPr>
              <a:t>4/20/2015</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ea typeface="+mn-ea"/>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smtClean="0">
                <a:solidFill>
                  <a:srgbClr val="FFFFFF"/>
                </a:solidFill>
                <a:latin typeface="+mn-lt"/>
                <a:ea typeface="+mn-ea"/>
              </a:defRPr>
            </a:lvl1pPr>
          </a:lstStyle>
          <a:p>
            <a:pPr>
              <a:defRPr/>
            </a:pPr>
            <a:fld id="{10F1C997-860F-4EF1-992E-9CBB9398BA8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1" r:id="rId4"/>
    <p:sldLayoutId id="2147483670" r:id="rId5"/>
    <p:sldLayoutId id="2147483675" r:id="rId6"/>
    <p:sldLayoutId id="2147483669" r:id="rId7"/>
    <p:sldLayoutId id="2147483676" r:id="rId8"/>
    <p:sldLayoutId id="2147483677" r:id="rId9"/>
    <p:sldLayoutId id="2147483668" r:id="rId10"/>
    <p:sldLayoutId id="2147483667" r:id="rId11"/>
  </p:sldLayoutIdLst>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pitchFamily="18" charset="0"/>
        </a:defRPr>
      </a:lvl2pPr>
      <a:lvl3pPr algn="l" rtl="0" fontAlgn="base">
        <a:spcBef>
          <a:spcPct val="0"/>
        </a:spcBef>
        <a:spcAft>
          <a:spcPct val="0"/>
        </a:spcAft>
        <a:defRPr sz="3000">
          <a:solidFill>
            <a:schemeClr val="tx2"/>
          </a:solidFill>
          <a:latin typeface="Century Schoolbook" pitchFamily="18" charset="0"/>
        </a:defRPr>
      </a:lvl3pPr>
      <a:lvl4pPr algn="l" rtl="0" fontAlgn="base">
        <a:spcBef>
          <a:spcPct val="0"/>
        </a:spcBef>
        <a:spcAft>
          <a:spcPct val="0"/>
        </a:spcAft>
        <a:defRPr sz="3000">
          <a:solidFill>
            <a:schemeClr val="tx2"/>
          </a:solidFill>
          <a:latin typeface="Century Schoolbook" pitchFamily="18" charset="0"/>
        </a:defRPr>
      </a:lvl4pPr>
      <a:lvl5pPr algn="l" rtl="0" fontAlgn="base">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fontAlgn="base">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A2355B"/>
        </a:buClr>
        <a:buSzPct val="60000"/>
        <a:buFont typeface="Wingdings"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D8AFB9"/>
        </a:buClr>
        <a:buSzPct val="60000"/>
        <a:buFont typeface="Wingdings"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D2B8DA"/>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19275"/>
            <a:ext cx="7000875" cy="750888"/>
          </a:xfrm>
        </p:spPr>
        <p:txBody>
          <a:bodyPr>
            <a:noAutofit/>
          </a:bodyPr>
          <a:lstStyle/>
          <a:p>
            <a:pPr fontAlgn="auto">
              <a:spcAft>
                <a:spcPts val="0"/>
              </a:spcAft>
              <a:defRPr/>
            </a:pPr>
            <a:r>
              <a:rPr lang="zh-TW" altLang="en-US" sz="4000" dirty="0">
                <a:solidFill>
                  <a:schemeClr val="bg2">
                    <a:lumMod val="50000"/>
                  </a:schemeClr>
                </a:solidFill>
                <a:latin typeface="微軟正黑體" panose="020B0604030504040204" pitchFamily="34" charset="-120"/>
                <a:ea typeface="微軟正黑體" panose="020B0604030504040204" pitchFamily="34" charset="-120"/>
              </a:rPr>
              <a:t>愛的奇</a:t>
            </a:r>
            <a:r>
              <a:rPr lang="zh-TW" altLang="en-US" sz="4000" dirty="0" smtClean="0">
                <a:solidFill>
                  <a:schemeClr val="bg2">
                    <a:lumMod val="50000"/>
                  </a:schemeClr>
                </a:solidFill>
                <a:latin typeface="微軟正黑體" panose="020B0604030504040204" pitchFamily="34" charset="-120"/>
                <a:ea typeface="微軟正黑體" panose="020B0604030504040204" pitchFamily="34" charset="-120"/>
              </a:rPr>
              <a:t>蹟™兒</a:t>
            </a:r>
            <a:r>
              <a:rPr lang="zh-TW" altLang="en-US" sz="4000" dirty="0">
                <a:solidFill>
                  <a:schemeClr val="bg2">
                    <a:lumMod val="50000"/>
                  </a:schemeClr>
                </a:solidFill>
                <a:latin typeface="微軟正黑體" panose="020B0604030504040204" pitchFamily="34" charset="-120"/>
                <a:ea typeface="微軟正黑體" panose="020B0604030504040204" pitchFamily="34" charset="-120"/>
              </a:rPr>
              <a:t>童消化酵素粉末</a:t>
            </a:r>
            <a:endParaRPr lang="en-US" sz="4000"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3" name="Subtitle 2"/>
          <p:cNvSpPr>
            <a:spLocks noGrp="1"/>
          </p:cNvSpPr>
          <p:nvPr>
            <p:ph type="subTitle" idx="1"/>
          </p:nvPr>
        </p:nvSpPr>
        <p:spPr>
          <a:xfrm>
            <a:off x="1600201" y="2514600"/>
            <a:ext cx="6172200" cy="685800"/>
          </a:xfrm>
        </p:spPr>
        <p:txBody>
          <a:bodyPr>
            <a:normAutofit/>
          </a:bodyPr>
          <a:lstStyle/>
          <a:p>
            <a:pPr fontAlgn="auto">
              <a:spcAft>
                <a:spcPts val="0"/>
              </a:spcAft>
              <a:defRPr/>
            </a:pPr>
            <a:r>
              <a:rPr lang="en-US" sz="3200" b="0" dirty="0">
                <a:solidFill>
                  <a:srgbClr val="7030A0"/>
                </a:solidFill>
                <a:latin typeface="Calibri" panose="020F0502020204030204" pitchFamily="34" charset="0"/>
                <a:ea typeface="Verdana" panose="020B0604030504040204" pitchFamily="34" charset="0"/>
                <a:cs typeface="Verdana" panose="020B0604030504040204" pitchFamily="34" charset="0"/>
              </a:rPr>
              <a:t>DNA </a:t>
            </a:r>
            <a:r>
              <a:rPr lang="en-US" sz="3200" b="0" dirty="0" smtClean="0">
                <a:solidFill>
                  <a:srgbClr val="7030A0"/>
                </a:solidFill>
                <a:latin typeface="Calibri" panose="020F0502020204030204" pitchFamily="34" charset="0"/>
                <a:ea typeface="Verdana" panose="020B0604030504040204" pitchFamily="34" charset="0"/>
                <a:cs typeface="Verdana" panose="020B0604030504040204" pitchFamily="34" charset="0"/>
              </a:rPr>
              <a:t>Miracles™ Digestive Enzyme</a:t>
            </a:r>
            <a:endParaRPr lang="en-US" sz="3200" b="0" dirty="0">
              <a:solidFill>
                <a:srgbClr val="7030A0"/>
              </a:solidFill>
              <a:latin typeface="Calibri" panose="020F0502020204030204" pitchFamily="34" charset="0"/>
              <a:ea typeface="Verdana" panose="020B0604030504040204" pitchFamily="34" charset="0"/>
              <a:cs typeface="Verdana" panose="020B0604030504040204" pitchFamily="34" charset="0"/>
            </a:endParaRPr>
          </a:p>
        </p:txBody>
      </p:sp>
      <p:pic>
        <p:nvPicPr>
          <p:cNvPr id="14339" name="Picture 7" descr="markettaiwan-1354515724_600.jpg"/>
          <p:cNvPicPr>
            <a:picLocks noChangeAspect="1"/>
          </p:cNvPicPr>
          <p:nvPr/>
        </p:nvPicPr>
        <p:blipFill>
          <a:blip r:embed="rId2"/>
          <a:srcRect l="1305" t="27391" b="30870"/>
          <a:stretch>
            <a:fillRect/>
          </a:stretch>
        </p:blipFill>
        <p:spPr bwMode="auto">
          <a:xfrm>
            <a:off x="2133600" y="6013450"/>
            <a:ext cx="1524000" cy="644525"/>
          </a:xfrm>
          <a:prstGeom prst="rect">
            <a:avLst/>
          </a:prstGeom>
          <a:noFill/>
          <a:ln w="9525">
            <a:noFill/>
            <a:miter lim="800000"/>
            <a:headEnd/>
            <a:tailEnd/>
          </a:ln>
        </p:spPr>
      </p:pic>
      <p:sp>
        <p:nvSpPr>
          <p:cNvPr id="5" name="Rectangle 6"/>
          <p:cNvSpPr txBox="1">
            <a:spLocks noChangeArrowheads="1"/>
          </p:cNvSpPr>
          <p:nvPr/>
        </p:nvSpPr>
        <p:spPr>
          <a:xfrm>
            <a:off x="3771900" y="6048375"/>
            <a:ext cx="3810000" cy="609600"/>
          </a:xfrm>
          <a:prstGeom prst="rect">
            <a:avLst/>
          </a:prstGeom>
        </p:spPr>
        <p:txBody>
          <a:bodyPr>
            <a:normAutofit/>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marL="0" indent="0" algn="ctr" fontAlgn="auto">
              <a:lnSpc>
                <a:spcPct val="80000"/>
              </a:lnSpc>
              <a:spcAft>
                <a:spcPts val="0"/>
              </a:spcAft>
              <a:buClr>
                <a:srgbClr val="4F81BD"/>
              </a:buClr>
              <a:buFontTx/>
              <a:buNone/>
              <a:defRPr/>
            </a:pPr>
            <a:r>
              <a:rPr lang="zh-TW" altLang="en-US" sz="1800" baseline="30000" dirty="0" smtClean="0">
                <a:solidFill>
                  <a:prstClr val="black"/>
                </a:solidFill>
                <a:latin typeface="微軟正黑體" panose="020B0604030504040204" pitchFamily="34" charset="-120"/>
                <a:ea typeface="微軟正黑體" panose="020B0604030504040204" pitchFamily="34" charset="-120"/>
                <a:cs typeface="Times New Roman" pitchFamily="18" charset="0"/>
              </a:rPr>
              <a:t>©</a:t>
            </a:r>
            <a:r>
              <a:rPr lang="zh-TW" altLang="en-US" sz="1800" dirty="0" smtClean="0">
                <a:solidFill>
                  <a:prstClr val="black"/>
                </a:solidFill>
                <a:latin typeface="微軟正黑體" panose="020B0604030504040204" pitchFamily="34" charset="-120"/>
                <a:ea typeface="微軟正黑體" panose="020B0604030504040204" pitchFamily="34" charset="-120"/>
                <a:cs typeface="Times New Roman" pitchFamily="18" charset="0"/>
              </a:rPr>
              <a:t> </a:t>
            </a:r>
            <a:r>
              <a:rPr lang="en-US" altLang="zh-TW" sz="1800" dirty="0" smtClean="0">
                <a:solidFill>
                  <a:prstClr val="black"/>
                </a:solidFill>
                <a:latin typeface="微軟正黑體" panose="020B0604030504040204" pitchFamily="34" charset="-120"/>
                <a:ea typeface="微軟正黑體" panose="020B0604030504040204" pitchFamily="34" charset="-120"/>
                <a:cs typeface="Times New Roman" pitchFamily="18" charset="0"/>
              </a:rPr>
              <a:t>2015 </a:t>
            </a:r>
            <a:r>
              <a:rPr lang="zh-CN" altLang="en-US" sz="1800" dirty="0" smtClean="0">
                <a:solidFill>
                  <a:prstClr val="black"/>
                </a:solidFill>
                <a:latin typeface="微軟正黑體" panose="020B0604030504040204" pitchFamily="34" charset="-120"/>
                <a:ea typeface="微軟正黑體" panose="020B0604030504040204" pitchFamily="34" charset="-120"/>
                <a:cs typeface="Times New Roman" pitchFamily="18" charset="0"/>
              </a:rPr>
              <a:t>美安臺灣公司版權所有</a:t>
            </a:r>
            <a:endParaRPr lang="en-US" altLang="zh-CN" sz="1800" dirty="0" smtClean="0">
              <a:solidFill>
                <a:prstClr val="black"/>
              </a:solidFill>
              <a:latin typeface="微軟正黑體" panose="020B0604030504040204" pitchFamily="34" charset="-120"/>
              <a:ea typeface="微軟正黑體" panose="020B0604030504040204" pitchFamily="34" charset="-120"/>
              <a:cs typeface="Times New Roman" pitchFamily="18" charset="0"/>
            </a:endParaRPr>
          </a:p>
          <a:p>
            <a:pPr marL="0" indent="0" algn="ctr" fontAlgn="auto">
              <a:lnSpc>
                <a:spcPct val="80000"/>
              </a:lnSpc>
              <a:spcAft>
                <a:spcPts val="0"/>
              </a:spcAft>
              <a:buClr>
                <a:srgbClr val="4F81BD"/>
              </a:buClr>
              <a:buFontTx/>
              <a:buNone/>
              <a:defRPr/>
            </a:pPr>
            <a:r>
              <a:rPr lang="zh-TW" altLang="en-US" sz="1800" dirty="0" smtClean="0">
                <a:solidFill>
                  <a:prstClr val="black"/>
                </a:solidFill>
                <a:latin typeface="微軟正黑體" panose="020B0604030504040204" pitchFamily="34" charset="-120"/>
                <a:ea typeface="微軟正黑體" panose="020B0604030504040204" pitchFamily="34" charset="-120"/>
                <a:cs typeface="Times New Roman" pitchFamily="18" charset="0"/>
              </a:rPr>
              <a:t>僅</a:t>
            </a:r>
            <a:r>
              <a:rPr lang="zh-TW" altLang="en-US" sz="1800" dirty="0">
                <a:solidFill>
                  <a:prstClr val="black"/>
                </a:solidFill>
                <a:latin typeface="微軟正黑體" panose="020B0604030504040204" pitchFamily="34" charset="-120"/>
                <a:ea typeface="微軟正黑體" panose="020B0604030504040204" pitchFamily="34" charset="-120"/>
                <a:cs typeface="Times New Roman" pitchFamily="18" charset="0"/>
              </a:rPr>
              <a:t>供內部教育訓練使用</a:t>
            </a:r>
            <a:endParaRPr lang="en-US" altLang="zh-TW" sz="1800" dirty="0" smtClean="0">
              <a:solidFill>
                <a:prstClr val="black"/>
              </a:solidFill>
              <a:latin typeface="微軟正黑體" panose="020B0604030504040204" pitchFamily="34" charset="-120"/>
              <a:ea typeface="微軟正黑體" panose="020B0604030504040204" pitchFamily="34" charset="-120"/>
              <a:cs typeface="Times New Roman" pitchFamily="18" charset="0"/>
            </a:endParaRPr>
          </a:p>
          <a:p>
            <a:pPr marL="0" indent="0" algn="ctr" fontAlgn="auto">
              <a:lnSpc>
                <a:spcPct val="80000"/>
              </a:lnSpc>
              <a:spcAft>
                <a:spcPts val="0"/>
              </a:spcAft>
              <a:buClr>
                <a:srgbClr val="4F81BD"/>
              </a:buClr>
              <a:buFontTx/>
              <a:buNone/>
              <a:defRPr/>
            </a:pPr>
            <a:endParaRPr lang="zh-TW" altLang="en-US" sz="1800" dirty="0">
              <a:solidFill>
                <a:prstClr val="black"/>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cs typeface="Times New Roman" pitchFamily="18" charset="0"/>
            </a:endParaRPr>
          </a:p>
        </p:txBody>
      </p:sp>
      <p:pic>
        <p:nvPicPr>
          <p:cNvPr id="14341" name="Picture 8"/>
          <p:cNvPicPr>
            <a:picLocks noChangeAspect="1"/>
          </p:cNvPicPr>
          <p:nvPr/>
        </p:nvPicPr>
        <p:blipFill>
          <a:blip r:embed="rId3"/>
          <a:srcRect/>
          <a:stretch>
            <a:fillRect/>
          </a:stretch>
        </p:blipFill>
        <p:spPr bwMode="auto">
          <a:xfrm>
            <a:off x="5629275" y="3048000"/>
            <a:ext cx="3124200" cy="3124200"/>
          </a:xfrm>
          <a:prstGeom prst="rect">
            <a:avLst/>
          </a:prstGeom>
          <a:noFill/>
          <a:ln w="9525">
            <a:noFill/>
            <a:miter lim="800000"/>
            <a:headEnd/>
            <a:tailEnd/>
          </a:ln>
        </p:spPr>
      </p:pic>
      <p:pic>
        <p:nvPicPr>
          <p:cNvPr id="14342" name="Picture 9"/>
          <p:cNvPicPr>
            <a:picLocks noChangeAspect="1"/>
          </p:cNvPicPr>
          <p:nvPr/>
        </p:nvPicPr>
        <p:blipFill>
          <a:blip r:embed="rId4"/>
          <a:srcRect/>
          <a:stretch>
            <a:fillRect/>
          </a:stretch>
        </p:blipFill>
        <p:spPr bwMode="auto">
          <a:xfrm>
            <a:off x="7810500" y="228600"/>
            <a:ext cx="1028700" cy="1481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40130" y="1600200"/>
            <a:ext cx="7239000" cy="4506912"/>
          </a:xfrm>
        </p:spPr>
        <p:txBody>
          <a:bodyPr>
            <a:normAutofit/>
          </a:bodyPr>
          <a:lstStyle/>
          <a:p>
            <a:pPr marL="0" indent="0" fontAlgn="auto">
              <a:spcAft>
                <a:spcPts val="600"/>
              </a:spcAft>
              <a:buFont typeface="Wingdings"/>
              <a:buNone/>
              <a:defRPr/>
            </a:pPr>
            <a:r>
              <a:rPr lang="zh-TW" altLang="en-US" sz="3200" b="1" dirty="0">
                <a:solidFill>
                  <a:schemeClr val="bg2">
                    <a:lumMod val="50000"/>
                  </a:schemeClr>
                </a:solidFill>
                <a:latin typeface="微軟正黑體" panose="020B0604030504040204" pitchFamily="34" charset="-120"/>
                <a:ea typeface="微軟正黑體" panose="020B0604030504040204" pitchFamily="34" charset="-120"/>
              </a:rPr>
              <a:t>複合型消化酵素</a:t>
            </a:r>
            <a:r>
              <a:rPr lang="en-US" sz="3200" b="1" dirty="0" err="1">
                <a:solidFill>
                  <a:schemeClr val="bg2">
                    <a:lumMod val="50000"/>
                  </a:schemeClr>
                </a:solidFill>
                <a:latin typeface="微軟正黑體" panose="020B0604030504040204" pitchFamily="34" charset="-120"/>
                <a:ea typeface="微軟正黑體" panose="020B0604030504040204" pitchFamily="34" charset="-120"/>
              </a:rPr>
              <a:t>DigeZyme</a:t>
            </a:r>
            <a:r>
              <a:rPr lang="en-US" sz="3200" b="1" baseline="30000" dirty="0" smtClean="0">
                <a:solidFill>
                  <a:schemeClr val="bg2">
                    <a:lumMod val="50000"/>
                  </a:schemeClr>
                </a:solidFill>
                <a:latin typeface="微軟正黑體" panose="020B0604030504040204" pitchFamily="34" charset="-120"/>
                <a:ea typeface="微軟正黑體" panose="020B0604030504040204" pitchFamily="34" charset="-120"/>
              </a:rPr>
              <a:t>®</a:t>
            </a:r>
            <a:endParaRPr lang="en-US" altLang="zh-TW" sz="3200" dirty="0" smtClean="0">
              <a:latin typeface="微軟正黑體" panose="020B0604030504040204" pitchFamily="34" charset="-120"/>
              <a:ea typeface="微軟正黑體" panose="020B0604030504040204" pitchFamily="34" charset="-120"/>
            </a:endParaRPr>
          </a:p>
          <a:p>
            <a:pPr fontAlgn="auto">
              <a:spcAft>
                <a:spcPts val="600"/>
              </a:spcAft>
              <a:defRPr/>
            </a:pPr>
            <a:r>
              <a:rPr lang="zh-TW" altLang="en-US" sz="2800" dirty="0" smtClean="0">
                <a:latin typeface="微軟正黑體" panose="020B0604030504040204" pitchFamily="34" charset="-120"/>
                <a:ea typeface="微軟正黑體" panose="020B0604030504040204" pitchFamily="34" charset="-120"/>
              </a:rPr>
              <a:t>澱粉</a:t>
            </a:r>
            <a:r>
              <a:rPr lang="zh-TW" altLang="en-US" sz="2800" dirty="0">
                <a:latin typeface="微軟正黑體" panose="020B0604030504040204" pitchFamily="34" charset="-120"/>
                <a:ea typeface="微軟正黑體" panose="020B0604030504040204" pitchFamily="34" charset="-120"/>
              </a:rPr>
              <a:t>分解</a:t>
            </a:r>
            <a:r>
              <a:rPr lang="zh-TW" altLang="en-US" sz="2800" dirty="0" smtClean="0">
                <a:latin typeface="微軟正黑體" panose="020B0604030504040204" pitchFamily="34" charset="-120"/>
                <a:ea typeface="微軟正黑體" panose="020B0604030504040204" pitchFamily="34" charset="-120"/>
              </a:rPr>
              <a:t>酵素</a:t>
            </a:r>
            <a:endParaRPr lang="en-US" altLang="zh-TW" sz="2800" dirty="0" smtClean="0">
              <a:latin typeface="微軟正黑體" panose="020B0604030504040204" pitchFamily="34" charset="-120"/>
              <a:ea typeface="微軟正黑體" panose="020B0604030504040204" pitchFamily="34" charset="-120"/>
            </a:endParaRPr>
          </a:p>
          <a:p>
            <a:pPr fontAlgn="auto">
              <a:spcAft>
                <a:spcPts val="600"/>
              </a:spcAft>
              <a:defRPr/>
            </a:pPr>
            <a:r>
              <a:rPr lang="zh-TW" altLang="en-US" sz="2800" dirty="0" smtClean="0">
                <a:latin typeface="微軟正黑體" panose="020B0604030504040204" pitchFamily="34" charset="-120"/>
                <a:ea typeface="微軟正黑體" panose="020B0604030504040204" pitchFamily="34" charset="-120"/>
              </a:rPr>
              <a:t>蛋白質</a:t>
            </a:r>
            <a:r>
              <a:rPr lang="zh-TW" altLang="en-US" sz="2800" dirty="0">
                <a:latin typeface="微軟正黑體" panose="020B0604030504040204" pitchFamily="34" charset="-120"/>
                <a:ea typeface="微軟正黑體" panose="020B0604030504040204" pitchFamily="34" charset="-120"/>
              </a:rPr>
              <a:t>分解</a:t>
            </a:r>
            <a:r>
              <a:rPr lang="zh-TW" altLang="en-US" sz="2800" dirty="0" smtClean="0">
                <a:latin typeface="微軟正黑體" panose="020B0604030504040204" pitchFamily="34" charset="-120"/>
                <a:ea typeface="微軟正黑體" panose="020B0604030504040204" pitchFamily="34" charset="-120"/>
              </a:rPr>
              <a:t>酵素</a:t>
            </a:r>
            <a:endParaRPr lang="en-US" altLang="zh-TW" sz="2800" dirty="0" smtClean="0">
              <a:latin typeface="微軟正黑體" panose="020B0604030504040204" pitchFamily="34" charset="-120"/>
              <a:ea typeface="微軟正黑體" panose="020B0604030504040204" pitchFamily="34" charset="-120"/>
            </a:endParaRPr>
          </a:p>
          <a:p>
            <a:pPr fontAlgn="auto">
              <a:spcAft>
                <a:spcPts val="600"/>
              </a:spcAft>
              <a:defRPr/>
            </a:pPr>
            <a:r>
              <a:rPr lang="zh-TW" altLang="en-US" sz="2800" dirty="0" smtClean="0">
                <a:latin typeface="微軟正黑體" panose="020B0604030504040204" pitchFamily="34" charset="-120"/>
                <a:ea typeface="微軟正黑體" panose="020B0604030504040204" pitchFamily="34" charset="-120"/>
              </a:rPr>
              <a:t>脂肪</a:t>
            </a:r>
            <a:r>
              <a:rPr lang="zh-TW" altLang="en-US" sz="2800" dirty="0">
                <a:latin typeface="微軟正黑體" panose="020B0604030504040204" pitchFamily="34" charset="-120"/>
                <a:ea typeface="微軟正黑體" panose="020B0604030504040204" pitchFamily="34" charset="-120"/>
              </a:rPr>
              <a:t>分解</a:t>
            </a:r>
            <a:r>
              <a:rPr lang="zh-TW" altLang="en-US" sz="2800" dirty="0" smtClean="0">
                <a:latin typeface="微軟正黑體" panose="020B0604030504040204" pitchFamily="34" charset="-120"/>
                <a:ea typeface="微軟正黑體" panose="020B0604030504040204" pitchFamily="34" charset="-120"/>
              </a:rPr>
              <a:t>酵素</a:t>
            </a:r>
            <a:endParaRPr lang="en-US" altLang="zh-TW" sz="2800" dirty="0">
              <a:latin typeface="微軟正黑體" panose="020B0604030504040204" pitchFamily="34" charset="-120"/>
              <a:ea typeface="微軟正黑體" panose="020B0604030504040204" pitchFamily="34" charset="-120"/>
            </a:endParaRPr>
          </a:p>
          <a:p>
            <a:pPr fontAlgn="auto">
              <a:spcAft>
                <a:spcPts val="600"/>
              </a:spcAft>
              <a:defRPr/>
            </a:pPr>
            <a:r>
              <a:rPr lang="zh-TW" altLang="en-US" sz="2800" dirty="0" smtClean="0">
                <a:latin typeface="微軟正黑體" panose="020B0604030504040204" pitchFamily="34" charset="-120"/>
                <a:ea typeface="微軟正黑體" panose="020B0604030504040204" pitchFamily="34" charset="-120"/>
              </a:rPr>
              <a:t>乳糖</a:t>
            </a:r>
            <a:r>
              <a:rPr lang="zh-TW" altLang="en-US" sz="2800" dirty="0">
                <a:latin typeface="微軟正黑體" panose="020B0604030504040204" pitchFamily="34" charset="-120"/>
                <a:ea typeface="微軟正黑體" panose="020B0604030504040204" pitchFamily="34" charset="-120"/>
              </a:rPr>
              <a:t>分解</a:t>
            </a:r>
            <a:r>
              <a:rPr lang="zh-TW" altLang="en-US" sz="2800" dirty="0" smtClean="0">
                <a:latin typeface="微軟正黑體" panose="020B0604030504040204" pitchFamily="34" charset="-120"/>
                <a:ea typeface="微軟正黑體" panose="020B0604030504040204" pitchFamily="34" charset="-120"/>
              </a:rPr>
              <a:t>酵素</a:t>
            </a:r>
            <a:endParaRPr lang="en-US" altLang="zh-TW" sz="2800" dirty="0" smtClean="0">
              <a:latin typeface="微軟正黑體" panose="020B0604030504040204" pitchFamily="34" charset="-120"/>
              <a:ea typeface="微軟正黑體" panose="020B0604030504040204" pitchFamily="34" charset="-120"/>
            </a:endParaRPr>
          </a:p>
          <a:p>
            <a:pPr fontAlgn="auto">
              <a:spcAft>
                <a:spcPts val="600"/>
              </a:spcAft>
              <a:defRPr/>
            </a:pPr>
            <a:r>
              <a:rPr lang="zh-TW" altLang="en-US" sz="2800" dirty="0" smtClean="0">
                <a:latin typeface="微軟正黑體" panose="020B0604030504040204" pitchFamily="34" charset="-120"/>
                <a:ea typeface="微軟正黑體" panose="020B0604030504040204" pitchFamily="34" charset="-120"/>
              </a:rPr>
              <a:t>纖維素</a:t>
            </a:r>
            <a:r>
              <a:rPr lang="zh-TW" altLang="en-US" sz="2800" dirty="0">
                <a:latin typeface="微軟正黑體" panose="020B0604030504040204" pitchFamily="34" charset="-120"/>
                <a:ea typeface="微軟正黑體" panose="020B0604030504040204" pitchFamily="34" charset="-120"/>
              </a:rPr>
              <a:t>分解</a:t>
            </a:r>
            <a:r>
              <a:rPr lang="zh-TW" altLang="en-US" sz="2800" dirty="0" smtClean="0">
                <a:latin typeface="微軟正黑體" panose="020B0604030504040204" pitchFamily="34" charset="-120"/>
                <a:ea typeface="微軟正黑體" panose="020B0604030504040204" pitchFamily="34" charset="-120"/>
              </a:rPr>
              <a:t>酵素</a:t>
            </a:r>
            <a:endParaRPr lang="en-US" sz="2800" dirty="0">
              <a:latin typeface="微軟正黑體" panose="020B0604030504040204" pitchFamily="34" charset="-120"/>
              <a:ea typeface="微軟正黑體" panose="020B0604030504040204" pitchFamily="34" charset="-120"/>
            </a:endParaRPr>
          </a:p>
        </p:txBody>
      </p:sp>
      <p:sp>
        <p:nvSpPr>
          <p:cNvPr id="4" name="Title 1"/>
          <p:cNvSpPr txBox="1">
            <a:spLocks/>
          </p:cNvSpPr>
          <p:nvPr/>
        </p:nvSpPr>
        <p:spPr>
          <a:xfrm>
            <a:off x="2590800" y="474663"/>
            <a:ext cx="3276600" cy="750888"/>
          </a:xfrm>
          <a:prstGeom prst="rect">
            <a:avLst/>
          </a:prstGeom>
        </p:spPr>
        <p:txBody>
          <a:bodyPr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r>
              <a:rPr lang="zh-TW" altLang="en-US" sz="4400" b="1" dirty="0" smtClean="0">
                <a:solidFill>
                  <a:schemeClr val="bg2">
                    <a:lumMod val="50000"/>
                  </a:schemeClr>
                </a:solidFill>
                <a:latin typeface="微軟正黑體" panose="020B0604030504040204" pitchFamily="34" charset="-120"/>
                <a:ea typeface="微軟正黑體" panose="020B0604030504040204" pitchFamily="34" charset="-120"/>
              </a:rPr>
              <a:t>主要成分</a:t>
            </a:r>
            <a:endParaRPr lang="en-US" sz="44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5" name="Subtitle 2"/>
          <p:cNvSpPr txBox="1">
            <a:spLocks/>
          </p:cNvSpPr>
          <p:nvPr/>
        </p:nvSpPr>
        <p:spPr>
          <a:xfrm>
            <a:off x="1219200" y="6324600"/>
            <a:ext cx="6172200" cy="342900"/>
          </a:xfrm>
          <a:prstGeom prst="rect">
            <a:avLst/>
          </a:prstGeom>
        </p:spPr>
        <p:txBody>
          <a:bodyPr>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fontAlgn="auto">
              <a:spcAft>
                <a:spcPts val="0"/>
              </a:spcAft>
              <a:buFont typeface="Wingdings"/>
              <a:buNone/>
              <a:defRPr/>
            </a:pPr>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每個孩子都是一個愛的奇蹟</a:t>
            </a:r>
            <a:r>
              <a:rPr lang="en-US" sz="1600" dirty="0" smtClean="0">
                <a:solidFill>
                  <a:schemeClr val="bg2">
                    <a:lumMod val="50000"/>
                  </a:schemeClr>
                </a:solidFill>
                <a:latin typeface="微軟正黑體" panose="020B0604030504040204" pitchFamily="34" charset="-120"/>
                <a:ea typeface="微軟正黑體" panose="020B0604030504040204" pitchFamily="34" charset="-120"/>
              </a:rPr>
              <a:t>™</a:t>
            </a:r>
            <a:endParaRPr lang="en-US" sz="1600" dirty="0">
              <a:solidFill>
                <a:schemeClr val="bg2">
                  <a:lumMod val="50000"/>
                </a:schemeClr>
              </a:solidFill>
              <a:latin typeface="微軟正黑體" panose="020B0604030504040204" pitchFamily="34" charset="-120"/>
              <a:ea typeface="微軟正黑體" panose="020B0604030504040204" pitchFamily="34" charset="-120"/>
              <a:cs typeface="Verdana" panose="020B0604030504040204" pitchFamily="34" charset="0"/>
            </a:endParaRPr>
          </a:p>
        </p:txBody>
      </p:sp>
      <p:pic>
        <p:nvPicPr>
          <p:cNvPr id="16388" name="Picture 5"/>
          <p:cNvPicPr>
            <a:picLocks noChangeAspect="1"/>
          </p:cNvPicPr>
          <p:nvPr/>
        </p:nvPicPr>
        <p:blipFill>
          <a:blip r:embed="rId2"/>
          <a:srcRect/>
          <a:stretch>
            <a:fillRect/>
          </a:stretch>
        </p:blipFill>
        <p:spPr bwMode="auto">
          <a:xfrm>
            <a:off x="7734300" y="244475"/>
            <a:ext cx="1028700" cy="1481138"/>
          </a:xfrm>
          <a:prstGeom prst="rect">
            <a:avLst/>
          </a:prstGeom>
          <a:noFill/>
          <a:ln w="9525">
            <a:noFill/>
            <a:miter lim="800000"/>
            <a:headEnd/>
            <a:tailEnd/>
          </a:ln>
        </p:spPr>
      </p:pic>
      <p:sp>
        <p:nvSpPr>
          <p:cNvPr id="2" name="矩形 1"/>
          <p:cNvSpPr/>
          <p:nvPr/>
        </p:nvSpPr>
        <p:spPr>
          <a:xfrm>
            <a:off x="1219200" y="5576583"/>
            <a:ext cx="5943600" cy="369332"/>
          </a:xfrm>
          <a:prstGeom prst="rect">
            <a:avLst/>
          </a:prstGeom>
        </p:spPr>
        <p:txBody>
          <a:bodyPr wrap="square">
            <a:spAutoFit/>
          </a:bodyPr>
          <a:lstStyle/>
          <a:p>
            <a:r>
              <a:rPr lang="en-US" altLang="zh-TW" dirty="0" err="1">
                <a:latin typeface="微軟正黑體" panose="020B0604030504040204" pitchFamily="34" charset="-120"/>
                <a:ea typeface="微軟正黑體" panose="020B0604030504040204" pitchFamily="34" charset="-120"/>
              </a:rPr>
              <a:t>DigeZyme</a:t>
            </a:r>
            <a:r>
              <a:rPr lang="en-US" altLang="zh-TW" baseline="30000" dirty="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為</a:t>
            </a:r>
            <a:r>
              <a:rPr lang="en-US" altLang="zh-TW" dirty="0" err="1" smtClean="0">
                <a:latin typeface="微軟正黑體" panose="020B0604030504040204" pitchFamily="34" charset="-120"/>
                <a:ea typeface="微軟正黑體" panose="020B0604030504040204" pitchFamily="34" charset="-120"/>
              </a:rPr>
              <a:t>Sabinsa</a:t>
            </a:r>
            <a:r>
              <a:rPr lang="en-US" altLang="zh-TW" dirty="0" smtClean="0">
                <a:latin typeface="微軟正黑體" panose="020B0604030504040204" pitchFamily="34" charset="-120"/>
                <a:ea typeface="微軟正黑體" panose="020B0604030504040204" pitchFamily="34" charset="-120"/>
              </a:rPr>
              <a:t> Corporation </a:t>
            </a:r>
            <a:r>
              <a:rPr lang="zh-TW" altLang="en-US" dirty="0" smtClean="0">
                <a:latin typeface="微軟正黑體" panose="020B0604030504040204" pitchFamily="34" charset="-120"/>
                <a:ea typeface="微軟正黑體" panose="020B0604030504040204" pitchFamily="34" charset="-120"/>
              </a:rPr>
              <a:t>之</a:t>
            </a:r>
            <a:r>
              <a:rPr lang="zh-TW" altLang="en-US" dirty="0">
                <a:latin typeface="微軟正黑體" panose="020B0604030504040204" pitchFamily="34" charset="-120"/>
                <a:ea typeface="微軟正黑體" panose="020B0604030504040204" pitchFamily="34" charset="-120"/>
              </a:rPr>
              <a:t>註冊商標。</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123951" y="1676400"/>
            <a:ext cx="6800850" cy="2209800"/>
          </a:xfrm>
        </p:spPr>
        <p:txBody>
          <a:bodyPr>
            <a:normAutofit fontScale="62500" lnSpcReduction="20000"/>
          </a:bodyPr>
          <a:lstStyle/>
          <a:p>
            <a:pPr marL="274320" indent="-274320" fontAlgn="auto">
              <a:lnSpc>
                <a:spcPct val="120000"/>
              </a:lnSpc>
              <a:spcAft>
                <a:spcPts val="600"/>
              </a:spcAft>
              <a:buFont typeface="Wingdings"/>
              <a:buChar char=""/>
              <a:defRPr/>
            </a:pPr>
            <a:r>
              <a:rPr lang="zh-TW" altLang="en-US" sz="5800" b="1" dirty="0">
                <a:solidFill>
                  <a:schemeClr val="bg2">
                    <a:lumMod val="50000"/>
                  </a:schemeClr>
                </a:solidFill>
                <a:latin typeface="微軟正黑體" panose="020B0604030504040204" pitchFamily="34" charset="-120"/>
                <a:ea typeface="微軟正黑體" panose="020B0604030504040204" pitchFamily="34" charset="-120"/>
              </a:rPr>
              <a:t>蔗糖</a:t>
            </a:r>
            <a:r>
              <a:rPr lang="zh-TW" altLang="en-US" sz="5800" b="1" dirty="0" smtClean="0">
                <a:solidFill>
                  <a:schemeClr val="bg2">
                    <a:lumMod val="50000"/>
                  </a:schemeClr>
                </a:solidFill>
                <a:latin typeface="微軟正黑體" panose="020B0604030504040204" pitchFamily="34" charset="-120"/>
                <a:ea typeface="微軟正黑體" panose="020B0604030504040204" pitchFamily="34" charset="-120"/>
              </a:rPr>
              <a:t>酵素</a:t>
            </a:r>
            <a:r>
              <a:rPr lang="en-US" sz="5800" b="1" dirty="0">
                <a:solidFill>
                  <a:schemeClr val="bg2">
                    <a:lumMod val="50000"/>
                  </a:schemeClr>
                </a:solidFill>
                <a:latin typeface="微軟正黑體" panose="020B0604030504040204" pitchFamily="34" charset="-120"/>
                <a:ea typeface="微軟正黑體" panose="020B0604030504040204" pitchFamily="34" charset="-120"/>
              </a:rPr>
              <a:t/>
            </a:r>
            <a:br>
              <a:rPr lang="en-US" sz="5800" b="1" dirty="0">
                <a:solidFill>
                  <a:schemeClr val="bg2">
                    <a:lumMod val="50000"/>
                  </a:schemeClr>
                </a:solidFill>
                <a:latin typeface="微軟正黑體" panose="020B0604030504040204" pitchFamily="34" charset="-120"/>
                <a:ea typeface="微軟正黑體" panose="020B0604030504040204" pitchFamily="34" charset="-120"/>
              </a:rPr>
            </a:br>
            <a:r>
              <a:rPr lang="zh-TW" altLang="en-US" sz="5100" dirty="0">
                <a:latin typeface="微軟正黑體" panose="020B0604030504040204" pitchFamily="34" charset="-120"/>
                <a:ea typeface="微軟正黑體" panose="020B0604030504040204" pitchFamily="34" charset="-120"/>
              </a:rPr>
              <a:t>蔗糖酵素為消化酵素，幫助消化水果中的蔗糖，提供身體能量</a:t>
            </a:r>
            <a:r>
              <a:rPr lang="zh-TW" altLang="en-US" sz="5100" dirty="0" smtClean="0">
                <a:latin typeface="微軟正黑體" panose="020B0604030504040204" pitchFamily="34" charset="-120"/>
                <a:ea typeface="微軟正黑體" panose="020B0604030504040204" pitchFamily="34" charset="-120"/>
              </a:rPr>
              <a:t>。</a:t>
            </a:r>
            <a:endParaRPr lang="en-US" sz="5100" dirty="0">
              <a:latin typeface="微軟正黑體" panose="020B0604030504040204" pitchFamily="34" charset="-120"/>
              <a:ea typeface="微軟正黑體" panose="020B0604030504040204" pitchFamily="34" charset="-120"/>
            </a:endParaRPr>
          </a:p>
        </p:txBody>
      </p:sp>
      <p:sp>
        <p:nvSpPr>
          <p:cNvPr id="5" name="Subtitle 2"/>
          <p:cNvSpPr txBox="1">
            <a:spLocks/>
          </p:cNvSpPr>
          <p:nvPr/>
        </p:nvSpPr>
        <p:spPr>
          <a:xfrm>
            <a:off x="1219200" y="5962650"/>
            <a:ext cx="6172200" cy="342900"/>
          </a:xfrm>
          <a:prstGeom prst="rect">
            <a:avLst/>
          </a:prstGeom>
        </p:spPr>
        <p:txBody>
          <a:bodyPr>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fontAlgn="auto">
              <a:spcAft>
                <a:spcPts val="0"/>
              </a:spcAft>
              <a:buFont typeface="Wingdings"/>
              <a:buNone/>
              <a:defRPr/>
            </a:pPr>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每個孩子都是一個愛的奇蹟</a:t>
            </a:r>
            <a:r>
              <a:rPr lang="en-US" sz="1600" dirty="0" smtClean="0">
                <a:solidFill>
                  <a:schemeClr val="bg2">
                    <a:lumMod val="50000"/>
                  </a:schemeClr>
                </a:solidFill>
                <a:latin typeface="微軟正黑體" panose="020B0604030504040204" pitchFamily="34" charset="-120"/>
                <a:ea typeface="微軟正黑體" panose="020B0604030504040204" pitchFamily="34" charset="-120"/>
              </a:rPr>
              <a:t>™</a:t>
            </a:r>
            <a:endParaRPr lang="en-US" sz="1600" dirty="0">
              <a:solidFill>
                <a:schemeClr val="bg2">
                  <a:lumMod val="50000"/>
                </a:schemeClr>
              </a:solidFill>
              <a:latin typeface="微軟正黑體" panose="020B0604030504040204" pitchFamily="34" charset="-120"/>
              <a:ea typeface="微軟正黑體" panose="020B0604030504040204" pitchFamily="34" charset="-120"/>
              <a:cs typeface="Verdana" panose="020B0604030504040204" pitchFamily="34" charset="0"/>
            </a:endParaRPr>
          </a:p>
        </p:txBody>
      </p:sp>
      <p:pic>
        <p:nvPicPr>
          <p:cNvPr id="17412" name="Picture 5"/>
          <p:cNvPicPr>
            <a:picLocks noChangeAspect="1"/>
          </p:cNvPicPr>
          <p:nvPr/>
        </p:nvPicPr>
        <p:blipFill>
          <a:blip r:embed="rId2"/>
          <a:srcRect/>
          <a:stretch>
            <a:fillRect/>
          </a:stretch>
        </p:blipFill>
        <p:spPr bwMode="auto">
          <a:xfrm>
            <a:off x="7734300" y="244475"/>
            <a:ext cx="1028700" cy="1481138"/>
          </a:xfrm>
          <a:prstGeom prst="rect">
            <a:avLst/>
          </a:prstGeom>
          <a:noFill/>
          <a:ln w="9525">
            <a:noFill/>
            <a:miter lim="800000"/>
            <a:headEnd/>
            <a:tailEnd/>
          </a:ln>
        </p:spPr>
      </p:pic>
      <p:sp>
        <p:nvSpPr>
          <p:cNvPr id="8" name="Content Placeholder 2"/>
          <p:cNvSpPr txBox="1">
            <a:spLocks/>
          </p:cNvSpPr>
          <p:nvPr/>
        </p:nvSpPr>
        <p:spPr>
          <a:xfrm>
            <a:off x="1276350" y="3581400"/>
            <a:ext cx="6953250" cy="2152650"/>
          </a:xfrm>
          <a:prstGeom prst="rect">
            <a:avLst/>
          </a:prstGeom>
        </p:spPr>
        <p:txBody>
          <a:bodyPr>
            <a:normAutofit fontScale="77500" lnSpcReduction="20000"/>
          </a:bodyPr>
          <a:lstStyle/>
          <a:p>
            <a:pPr marL="273050" indent="-273050">
              <a:lnSpc>
                <a:spcPct val="120000"/>
              </a:lnSpc>
              <a:spcBef>
                <a:spcPts val="600"/>
              </a:spcBef>
              <a:spcAft>
                <a:spcPts val="600"/>
              </a:spcAft>
              <a:buClr>
                <a:schemeClr val="accent1"/>
              </a:buClr>
              <a:buSzPct val="70000"/>
              <a:buFont typeface="Wingdings" pitchFamily="2" charset="2"/>
              <a:buChar char=""/>
            </a:pPr>
            <a:r>
              <a:rPr lang="zh-TW" altLang="en-US" sz="4600" b="1" dirty="0">
                <a:solidFill>
                  <a:schemeClr val="bg2">
                    <a:lumMod val="50000"/>
                  </a:schemeClr>
                </a:solidFill>
                <a:latin typeface="微軟正黑體" panose="020B0604030504040204" pitchFamily="34" charset="-120"/>
                <a:ea typeface="微軟正黑體" panose="020B0604030504040204" pitchFamily="34" charset="-120"/>
              </a:rPr>
              <a:t>木瓜</a:t>
            </a:r>
            <a:r>
              <a:rPr lang="zh-TW" altLang="en-US" sz="4600" b="1" dirty="0" smtClean="0">
                <a:solidFill>
                  <a:schemeClr val="bg2">
                    <a:lumMod val="50000"/>
                  </a:schemeClr>
                </a:solidFill>
                <a:latin typeface="微軟正黑體" panose="020B0604030504040204" pitchFamily="34" charset="-120"/>
                <a:ea typeface="微軟正黑體" panose="020B0604030504040204" pitchFamily="34" charset="-120"/>
              </a:rPr>
              <a:t>酵素</a:t>
            </a:r>
            <a:r>
              <a:rPr kumimoji="0" lang="zh-TW" altLang="en-US" sz="2600" b="1" dirty="0">
                <a:latin typeface="微軟正黑體"/>
                <a:ea typeface="微軟正黑體"/>
                <a:cs typeface="微軟正黑體"/>
              </a:rPr>
              <a:t/>
            </a:r>
            <a:br>
              <a:rPr kumimoji="0" lang="zh-TW" altLang="en-US" sz="2600" b="1" dirty="0">
                <a:latin typeface="微軟正黑體"/>
                <a:ea typeface="微軟正黑體"/>
                <a:cs typeface="微軟正黑體"/>
              </a:rPr>
            </a:br>
            <a:r>
              <a:rPr lang="zh-TW" altLang="en-US" sz="4000" dirty="0">
                <a:latin typeface="微軟正黑體" panose="020B0604030504040204" pitchFamily="34" charset="-120"/>
                <a:ea typeface="微軟正黑體" panose="020B0604030504040204" pitchFamily="34" charset="-120"/>
              </a:rPr>
              <a:t>木瓜酵素是一種存在木瓜果實中的巰基半胱胺酸蛋白酵素，可幫助蛋白質的消化</a:t>
            </a:r>
            <a:r>
              <a:rPr lang="zh-TW" altLang="en-US" sz="4000" dirty="0" smtClean="0">
                <a:latin typeface="微軟正黑體" panose="020B0604030504040204" pitchFamily="34" charset="-120"/>
                <a:ea typeface="微軟正黑體" panose="020B0604030504040204" pitchFamily="34" charset="-120"/>
              </a:rPr>
              <a:t>。</a:t>
            </a:r>
            <a:endParaRPr lang="zh-TW" altLang="en-US" sz="4000" dirty="0">
              <a:latin typeface="微軟正黑體" panose="020B0604030504040204" pitchFamily="34" charset="-120"/>
              <a:ea typeface="微軟正黑體" panose="020B0604030504040204" pitchFamily="34" charset="-120"/>
            </a:endParaRPr>
          </a:p>
        </p:txBody>
      </p:sp>
      <p:sp>
        <p:nvSpPr>
          <p:cNvPr id="7" name="Title 1"/>
          <p:cNvSpPr txBox="1">
            <a:spLocks/>
          </p:cNvSpPr>
          <p:nvPr/>
        </p:nvSpPr>
        <p:spPr>
          <a:xfrm>
            <a:off x="2590800" y="474663"/>
            <a:ext cx="3276600" cy="750888"/>
          </a:xfrm>
          <a:prstGeom prst="rect">
            <a:avLst/>
          </a:prstGeom>
        </p:spPr>
        <p:txBody>
          <a:bodyPr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r>
              <a:rPr lang="zh-TW" altLang="en-US" sz="4400" b="1" dirty="0" smtClean="0">
                <a:solidFill>
                  <a:schemeClr val="bg2">
                    <a:lumMod val="50000"/>
                  </a:schemeClr>
                </a:solidFill>
                <a:latin typeface="微軟正黑體" panose="020B0604030504040204" pitchFamily="34" charset="-120"/>
                <a:ea typeface="微軟正黑體" panose="020B0604030504040204" pitchFamily="34" charset="-120"/>
              </a:rPr>
              <a:t>主要成分</a:t>
            </a:r>
            <a:endParaRPr lang="en-US" sz="4400" b="1" dirty="0">
              <a:solidFill>
                <a:schemeClr val="bg2">
                  <a:lumMod val="50000"/>
                </a:schemeClr>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1683085"/>
            <a:ext cx="7334250" cy="2146300"/>
          </a:xfrm>
        </p:spPr>
        <p:txBody>
          <a:bodyPr>
            <a:noAutofit/>
          </a:bodyPr>
          <a:lstStyle/>
          <a:p>
            <a:pPr marL="274320" indent="-274320" fontAlgn="auto">
              <a:spcAft>
                <a:spcPts val="0"/>
              </a:spcAft>
              <a:buFont typeface="Wingdings"/>
              <a:buChar char=""/>
              <a:defRPr/>
            </a:pPr>
            <a:r>
              <a:rPr lang="zh-TW" altLang="en-US" sz="3200" b="1" dirty="0">
                <a:solidFill>
                  <a:schemeClr val="bg2">
                    <a:lumMod val="50000"/>
                  </a:schemeClr>
                </a:solidFill>
                <a:latin typeface="微軟正黑體" panose="020B0604030504040204" pitchFamily="34" charset="-120"/>
                <a:ea typeface="微軟正黑體" panose="020B0604030504040204" pitchFamily="34" charset="-120"/>
              </a:rPr>
              <a:t>鳳梨</a:t>
            </a:r>
            <a:r>
              <a:rPr lang="zh-TW" altLang="en-US" sz="3200" b="1" dirty="0" smtClean="0">
                <a:solidFill>
                  <a:schemeClr val="bg2">
                    <a:lumMod val="50000"/>
                  </a:schemeClr>
                </a:solidFill>
                <a:latin typeface="微軟正黑體" panose="020B0604030504040204" pitchFamily="34" charset="-120"/>
                <a:ea typeface="微軟正黑體" panose="020B0604030504040204" pitchFamily="34" charset="-120"/>
              </a:rPr>
              <a:t>酵素</a:t>
            </a:r>
            <a:r>
              <a:rPr lang="en-US" b="1" dirty="0">
                <a:solidFill>
                  <a:schemeClr val="bg2">
                    <a:lumMod val="50000"/>
                  </a:schemeClr>
                </a:solidFill>
                <a:latin typeface="微軟正黑體" panose="020B0604030504040204" pitchFamily="34" charset="-120"/>
                <a:ea typeface="微軟正黑體" panose="020B0604030504040204" pitchFamily="34" charset="-120"/>
              </a:rPr>
              <a:t/>
            </a:r>
            <a:br>
              <a:rPr lang="en-US" b="1" dirty="0">
                <a:solidFill>
                  <a:schemeClr val="bg2">
                    <a:lumMod val="50000"/>
                  </a:schemeClr>
                </a:solidFill>
                <a:latin typeface="微軟正黑體" panose="020B0604030504040204" pitchFamily="34" charset="-120"/>
                <a:ea typeface="微軟正黑體" panose="020B0604030504040204" pitchFamily="34" charset="-120"/>
              </a:rPr>
            </a:br>
            <a:r>
              <a:rPr lang="zh-TW" altLang="en-US" sz="2800" dirty="0">
                <a:latin typeface="微軟正黑體" panose="020B0604030504040204" pitchFamily="34" charset="-120"/>
                <a:ea typeface="微軟正黑體" panose="020B0604030504040204" pitchFamily="34" charset="-120"/>
              </a:rPr>
              <a:t>鳳梨酵素是多種酵素的混合體，其中以蛋白酵素佔大多數，存在於鳳梨莖部與果實中。它是少數顯示具有分解酪蛋白能力的酵素之一。酪蛋白為在牛奶中的主要蛋白質</a:t>
            </a:r>
            <a:r>
              <a:rPr lang="zh-TW" altLang="en-US" sz="2800" dirty="0" smtClean="0">
                <a:solidFill>
                  <a:schemeClr val="bg2">
                    <a:lumMod val="50000"/>
                  </a:schemeClr>
                </a:solidFill>
                <a:latin typeface="微軟正黑體" panose="020B0604030504040204" pitchFamily="34" charset="-120"/>
                <a:ea typeface="微軟正黑體" panose="020B0604030504040204" pitchFamily="34" charset="-120"/>
              </a:rPr>
              <a:t>。</a:t>
            </a:r>
            <a:r>
              <a:rPr lang="en-US" sz="2800" dirty="0">
                <a:solidFill>
                  <a:schemeClr val="bg2">
                    <a:lumMod val="50000"/>
                  </a:schemeClr>
                </a:solidFill>
                <a:latin typeface="微軟正黑體" panose="020B0604030504040204" pitchFamily="34" charset="-120"/>
                <a:ea typeface="微軟正黑體" panose="020B0604030504040204" pitchFamily="34" charset="-120"/>
              </a:rPr>
              <a:t/>
            </a:r>
            <a:br>
              <a:rPr lang="en-US" sz="2800" dirty="0">
                <a:solidFill>
                  <a:schemeClr val="bg2">
                    <a:lumMod val="50000"/>
                  </a:schemeClr>
                </a:solidFill>
                <a:latin typeface="微軟正黑體" panose="020B0604030504040204" pitchFamily="34" charset="-120"/>
                <a:ea typeface="微軟正黑體" panose="020B0604030504040204" pitchFamily="34" charset="-120"/>
              </a:rPr>
            </a:br>
            <a:r>
              <a:rPr lang="en-US" dirty="0">
                <a:solidFill>
                  <a:schemeClr val="bg2">
                    <a:lumMod val="50000"/>
                  </a:schemeClr>
                </a:solidFill>
                <a:latin typeface="微軟正黑體" panose="020B0604030504040204" pitchFamily="34" charset="-120"/>
                <a:ea typeface="微軟正黑體" panose="020B0604030504040204" pitchFamily="34" charset="-120"/>
              </a:rPr>
              <a:t/>
            </a:r>
            <a:br>
              <a:rPr lang="en-US" dirty="0">
                <a:solidFill>
                  <a:schemeClr val="bg2">
                    <a:lumMod val="50000"/>
                  </a:schemeClr>
                </a:solidFill>
                <a:latin typeface="微軟正黑體" panose="020B0604030504040204" pitchFamily="34" charset="-120"/>
                <a:ea typeface="微軟正黑體" panose="020B0604030504040204" pitchFamily="34" charset="-120"/>
              </a:rPr>
            </a:br>
            <a:endParaRPr lang="en-US"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5" name="Subtitle 2"/>
          <p:cNvSpPr txBox="1">
            <a:spLocks/>
          </p:cNvSpPr>
          <p:nvPr/>
        </p:nvSpPr>
        <p:spPr>
          <a:xfrm>
            <a:off x="1219200" y="5962650"/>
            <a:ext cx="6172200" cy="342900"/>
          </a:xfrm>
          <a:prstGeom prst="rect">
            <a:avLst/>
          </a:prstGeom>
        </p:spPr>
        <p:txBody>
          <a:bodyPr>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fontAlgn="auto">
              <a:spcAft>
                <a:spcPts val="0"/>
              </a:spcAft>
              <a:buFont typeface="Wingdings"/>
              <a:buNone/>
              <a:defRPr/>
            </a:pPr>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每個孩子都是一個愛的奇蹟</a:t>
            </a:r>
            <a:r>
              <a:rPr lang="en-US" sz="1600" dirty="0" smtClean="0">
                <a:solidFill>
                  <a:schemeClr val="bg2">
                    <a:lumMod val="50000"/>
                  </a:schemeClr>
                </a:solidFill>
                <a:latin typeface="微軟正黑體" panose="020B0604030504040204" pitchFamily="34" charset="-120"/>
                <a:ea typeface="微軟正黑體" panose="020B0604030504040204" pitchFamily="34" charset="-120"/>
              </a:rPr>
              <a:t>™</a:t>
            </a:r>
            <a:endParaRPr lang="en-US" sz="1600" dirty="0">
              <a:solidFill>
                <a:schemeClr val="bg2">
                  <a:lumMod val="50000"/>
                </a:schemeClr>
              </a:solidFill>
              <a:latin typeface="微軟正黑體" panose="020B0604030504040204" pitchFamily="34" charset="-120"/>
              <a:ea typeface="微軟正黑體" panose="020B0604030504040204" pitchFamily="34" charset="-120"/>
              <a:cs typeface="Verdana" panose="020B0604030504040204" pitchFamily="34" charset="0"/>
            </a:endParaRPr>
          </a:p>
        </p:txBody>
      </p:sp>
      <p:pic>
        <p:nvPicPr>
          <p:cNvPr id="18436" name="Picture 5"/>
          <p:cNvPicPr>
            <a:picLocks noChangeAspect="1"/>
          </p:cNvPicPr>
          <p:nvPr/>
        </p:nvPicPr>
        <p:blipFill>
          <a:blip r:embed="rId2"/>
          <a:srcRect/>
          <a:stretch>
            <a:fillRect/>
          </a:stretch>
        </p:blipFill>
        <p:spPr bwMode="auto">
          <a:xfrm>
            <a:off x="7734300" y="244475"/>
            <a:ext cx="1028700" cy="1481138"/>
          </a:xfrm>
          <a:prstGeom prst="rect">
            <a:avLst/>
          </a:prstGeom>
          <a:noFill/>
          <a:ln w="9525">
            <a:noFill/>
            <a:miter lim="800000"/>
            <a:headEnd/>
            <a:tailEnd/>
          </a:ln>
        </p:spPr>
      </p:pic>
      <p:sp>
        <p:nvSpPr>
          <p:cNvPr id="8" name="Content Placeholder 2"/>
          <p:cNvSpPr txBox="1">
            <a:spLocks/>
          </p:cNvSpPr>
          <p:nvPr/>
        </p:nvSpPr>
        <p:spPr>
          <a:xfrm>
            <a:off x="1001811" y="4191000"/>
            <a:ext cx="6922989" cy="1530350"/>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fontAlgn="auto">
              <a:spcAft>
                <a:spcPts val="0"/>
              </a:spcAft>
              <a:defRPr/>
            </a:pPr>
            <a:r>
              <a:rPr lang="zh-TW" altLang="en-US" sz="3200" b="1" dirty="0">
                <a:solidFill>
                  <a:schemeClr val="bg2">
                    <a:lumMod val="50000"/>
                  </a:schemeClr>
                </a:solidFill>
                <a:latin typeface="微軟正黑體" panose="020B0604030504040204" pitchFamily="34" charset="-120"/>
                <a:ea typeface="微軟正黑體" panose="020B0604030504040204" pitchFamily="34" charset="-120"/>
              </a:rPr>
              <a:t>奇異果萃取</a:t>
            </a:r>
            <a:r>
              <a:rPr lang="zh-TW" altLang="en-US" sz="3200" b="1" dirty="0" smtClean="0">
                <a:solidFill>
                  <a:schemeClr val="bg2">
                    <a:lumMod val="50000"/>
                  </a:schemeClr>
                </a:solidFill>
                <a:latin typeface="微軟正黑體" panose="020B0604030504040204" pitchFamily="34" charset="-120"/>
                <a:ea typeface="微軟正黑體" panose="020B0604030504040204" pitchFamily="34" charset="-120"/>
              </a:rPr>
              <a:t>物</a:t>
            </a:r>
            <a:r>
              <a:rPr lang="en-US" sz="3200" b="1" dirty="0" smtClean="0">
                <a:solidFill>
                  <a:schemeClr val="bg2">
                    <a:lumMod val="50000"/>
                  </a:schemeClr>
                </a:solidFill>
                <a:latin typeface="微軟正黑體" panose="020B0604030504040204" pitchFamily="34" charset="-120"/>
                <a:ea typeface="微軟正黑體" panose="020B0604030504040204" pitchFamily="34" charset="-120"/>
              </a:rPr>
              <a:t/>
            </a:r>
            <a:br>
              <a:rPr lang="en-US" sz="3200" b="1" dirty="0" smtClean="0">
                <a:solidFill>
                  <a:schemeClr val="bg2">
                    <a:lumMod val="50000"/>
                  </a:schemeClr>
                </a:solidFill>
                <a:latin typeface="微軟正黑體" panose="020B0604030504040204" pitchFamily="34" charset="-120"/>
                <a:ea typeface="微軟正黑體" panose="020B0604030504040204" pitchFamily="34" charset="-120"/>
              </a:rPr>
            </a:br>
            <a:r>
              <a:rPr lang="zh-TW" altLang="en-US" sz="2800" dirty="0">
                <a:latin typeface="微軟正黑體" panose="020B0604030504040204" pitchFamily="34" charset="-120"/>
                <a:ea typeface="微軟正黑體" panose="020B0604030504040204" pitchFamily="34" charset="-120"/>
              </a:rPr>
              <a:t>奇異果含有奇異果酵素，可幫助蛋白質的消化。</a:t>
            </a:r>
            <a:r>
              <a:rPr lang="en-US" sz="2800" dirty="0" smtClean="0">
                <a:latin typeface="微軟正黑體" panose="020B0604030504040204" pitchFamily="34" charset="-120"/>
                <a:ea typeface="微軟正黑體" panose="020B0604030504040204" pitchFamily="34" charset="-120"/>
              </a:rPr>
              <a:t/>
            </a:r>
            <a:br>
              <a:rPr lang="en-US" sz="2800" dirty="0" smtClean="0">
                <a:latin typeface="微軟正黑體" panose="020B0604030504040204" pitchFamily="34" charset="-120"/>
                <a:ea typeface="微軟正黑體" panose="020B0604030504040204" pitchFamily="34" charset="-120"/>
              </a:rPr>
            </a:br>
            <a:r>
              <a:rPr lang="en-US" sz="2800" dirty="0" smtClean="0">
                <a:solidFill>
                  <a:schemeClr val="bg2">
                    <a:lumMod val="50000"/>
                  </a:schemeClr>
                </a:solidFill>
                <a:latin typeface="微軟正黑體" panose="020B0604030504040204" pitchFamily="34" charset="-120"/>
                <a:ea typeface="微軟正黑體" panose="020B0604030504040204" pitchFamily="34" charset="-120"/>
              </a:rPr>
              <a:t/>
            </a:r>
            <a:br>
              <a:rPr lang="en-US" sz="2800" dirty="0" smtClean="0">
                <a:solidFill>
                  <a:schemeClr val="bg2">
                    <a:lumMod val="50000"/>
                  </a:schemeClr>
                </a:solidFill>
                <a:latin typeface="微軟正黑體" panose="020B0604030504040204" pitchFamily="34" charset="-120"/>
                <a:ea typeface="微軟正黑體" panose="020B0604030504040204" pitchFamily="34" charset="-120"/>
              </a:rPr>
            </a:br>
            <a:endParaRPr lang="en-US" sz="2800"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7" name="Title 1"/>
          <p:cNvSpPr txBox="1">
            <a:spLocks/>
          </p:cNvSpPr>
          <p:nvPr/>
        </p:nvSpPr>
        <p:spPr>
          <a:xfrm>
            <a:off x="2590800" y="474663"/>
            <a:ext cx="3276600" cy="750888"/>
          </a:xfrm>
          <a:prstGeom prst="rect">
            <a:avLst/>
          </a:prstGeom>
        </p:spPr>
        <p:txBody>
          <a:bodyPr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r>
              <a:rPr lang="zh-TW" altLang="en-US" sz="4400" b="1" dirty="0" smtClean="0">
                <a:solidFill>
                  <a:schemeClr val="bg2">
                    <a:lumMod val="50000"/>
                  </a:schemeClr>
                </a:solidFill>
                <a:latin typeface="微軟正黑體" panose="020B0604030504040204" pitchFamily="34" charset="-120"/>
                <a:ea typeface="微軟正黑體" panose="020B0604030504040204" pitchFamily="34" charset="-120"/>
              </a:rPr>
              <a:t>主要成分</a:t>
            </a:r>
            <a:endParaRPr lang="en-US" sz="4400" b="1" dirty="0">
              <a:solidFill>
                <a:schemeClr val="bg2">
                  <a:lumMod val="50000"/>
                </a:schemeClr>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33463" y="1739900"/>
            <a:ext cx="6667500" cy="3136900"/>
          </a:xfrm>
        </p:spPr>
        <p:txBody>
          <a:bodyPr>
            <a:noAutofit/>
          </a:bodyPr>
          <a:lstStyle/>
          <a:p>
            <a:pPr marL="274320" indent="-274320" fontAlgn="auto">
              <a:spcAft>
                <a:spcPts val="600"/>
              </a:spcAft>
              <a:buFont typeface="Wingdings"/>
              <a:buChar char=""/>
              <a:defRPr/>
            </a:pPr>
            <a:r>
              <a:rPr lang="zh-TW" altLang="en-US" sz="3200" b="1" dirty="0">
                <a:solidFill>
                  <a:schemeClr val="bg2">
                    <a:lumMod val="50000"/>
                  </a:schemeClr>
                </a:solidFill>
                <a:latin typeface="微軟正黑體" panose="020B0604030504040204" pitchFamily="34" charset="-120"/>
                <a:ea typeface="微軟正黑體" panose="020B0604030504040204" pitchFamily="34" charset="-120"/>
              </a:rPr>
              <a:t>麩醯胺</a:t>
            </a:r>
            <a:r>
              <a:rPr lang="zh-TW" altLang="en-US" sz="3200" b="1" dirty="0" smtClean="0">
                <a:solidFill>
                  <a:schemeClr val="bg2">
                    <a:lumMod val="50000"/>
                  </a:schemeClr>
                </a:solidFill>
                <a:latin typeface="微軟正黑體" panose="020B0604030504040204" pitchFamily="34" charset="-120"/>
                <a:ea typeface="微軟正黑體" panose="020B0604030504040204" pitchFamily="34" charset="-120"/>
              </a:rPr>
              <a:t>酸</a:t>
            </a:r>
            <a:r>
              <a:rPr lang="en-US" altLang="zh-TW" b="1" dirty="0" smtClean="0">
                <a:solidFill>
                  <a:schemeClr val="bg2">
                    <a:lumMod val="50000"/>
                  </a:schemeClr>
                </a:solidFill>
                <a:latin typeface="微軟正黑體" panose="020B0604030504040204" pitchFamily="34" charset="-120"/>
                <a:ea typeface="微軟正黑體" panose="020B0604030504040204" pitchFamily="34" charset="-120"/>
              </a:rPr>
              <a:t/>
            </a:r>
            <a:br>
              <a:rPr lang="en-US" altLang="zh-TW" b="1" dirty="0" smtClean="0">
                <a:solidFill>
                  <a:schemeClr val="bg2">
                    <a:lumMod val="50000"/>
                  </a:schemeClr>
                </a:solidFill>
                <a:latin typeface="微軟正黑體" panose="020B0604030504040204" pitchFamily="34" charset="-120"/>
                <a:ea typeface="微軟正黑體" panose="020B0604030504040204" pitchFamily="34" charset="-120"/>
              </a:rPr>
            </a:br>
            <a:r>
              <a:rPr lang="zh-TW" altLang="en-US" sz="2800" dirty="0" smtClean="0">
                <a:latin typeface="微軟正黑體" panose="020B0604030504040204" pitchFamily="34" charset="-120"/>
                <a:ea typeface="微軟正黑體" panose="020B0604030504040204" pitchFamily="34" charset="-120"/>
              </a:rPr>
              <a:t>麩</a:t>
            </a:r>
            <a:r>
              <a:rPr lang="zh-TW" altLang="en-US" sz="2800" dirty="0">
                <a:latin typeface="微軟正黑體" panose="020B0604030504040204" pitchFamily="34" charset="-120"/>
                <a:ea typeface="微軟正黑體" panose="020B0604030504040204" pitchFamily="34" charset="-120"/>
              </a:rPr>
              <a:t>醯胺酸是條件性必需胺基酸，也就是說，我們人體可自行合成麩醯胺酸，但是在特定情況下，人體所合成的麩醯胺酸會不敷所需。補充麩醯胺酸可幫助維持健康及維持消化道機能。</a:t>
            </a:r>
            <a:r>
              <a:rPr lang="en-US" sz="2800" dirty="0">
                <a:latin typeface="微軟正黑體" panose="020B0604030504040204" pitchFamily="34" charset="-120"/>
                <a:ea typeface="微軟正黑體" panose="020B0604030504040204" pitchFamily="34" charset="-120"/>
              </a:rPr>
              <a:t/>
            </a:r>
            <a:br>
              <a:rPr lang="en-US" sz="2800" dirty="0">
                <a:latin typeface="微軟正黑體" panose="020B0604030504040204" pitchFamily="34" charset="-120"/>
                <a:ea typeface="微軟正黑體" panose="020B0604030504040204" pitchFamily="34" charset="-120"/>
              </a:rPr>
            </a:br>
            <a:r>
              <a:rPr lang="en-US" sz="2800" dirty="0">
                <a:solidFill>
                  <a:schemeClr val="bg2">
                    <a:lumMod val="50000"/>
                  </a:schemeClr>
                </a:solidFill>
                <a:latin typeface="微軟正黑體" panose="020B0604030504040204" pitchFamily="34" charset="-120"/>
                <a:ea typeface="微軟正黑體" panose="020B0604030504040204" pitchFamily="34" charset="-120"/>
              </a:rPr>
              <a:t/>
            </a:r>
            <a:br>
              <a:rPr lang="en-US" sz="2800" dirty="0">
                <a:solidFill>
                  <a:schemeClr val="bg2">
                    <a:lumMod val="50000"/>
                  </a:schemeClr>
                </a:solidFill>
                <a:latin typeface="微軟正黑體" panose="020B0604030504040204" pitchFamily="34" charset="-120"/>
                <a:ea typeface="微軟正黑體" panose="020B0604030504040204" pitchFamily="34" charset="-120"/>
              </a:rPr>
            </a:br>
            <a:endParaRPr lang="en-US" sz="2800"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5" name="Subtitle 2"/>
          <p:cNvSpPr txBox="1">
            <a:spLocks/>
          </p:cNvSpPr>
          <p:nvPr/>
        </p:nvSpPr>
        <p:spPr>
          <a:xfrm>
            <a:off x="1219200" y="5962650"/>
            <a:ext cx="6172200" cy="342900"/>
          </a:xfrm>
          <a:prstGeom prst="rect">
            <a:avLst/>
          </a:prstGeom>
        </p:spPr>
        <p:txBody>
          <a:bodyPr>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fontAlgn="auto">
              <a:spcAft>
                <a:spcPts val="0"/>
              </a:spcAft>
              <a:buFont typeface="Wingdings"/>
              <a:buNone/>
              <a:defRPr/>
            </a:pPr>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每個孩子都是一個愛的奇蹟</a:t>
            </a:r>
            <a:r>
              <a:rPr lang="en-US" sz="1600" dirty="0" smtClean="0">
                <a:solidFill>
                  <a:schemeClr val="bg2">
                    <a:lumMod val="50000"/>
                  </a:schemeClr>
                </a:solidFill>
                <a:latin typeface="微軟正黑體" panose="020B0604030504040204" pitchFamily="34" charset="-120"/>
                <a:ea typeface="微軟正黑體" panose="020B0604030504040204" pitchFamily="34" charset="-120"/>
              </a:rPr>
              <a:t>™</a:t>
            </a:r>
            <a:endParaRPr lang="en-US" sz="1600" dirty="0">
              <a:solidFill>
                <a:schemeClr val="bg2">
                  <a:lumMod val="50000"/>
                </a:schemeClr>
              </a:solidFill>
              <a:latin typeface="微軟正黑體" panose="020B0604030504040204" pitchFamily="34" charset="-120"/>
              <a:ea typeface="微軟正黑體" panose="020B0604030504040204" pitchFamily="34" charset="-120"/>
              <a:cs typeface="Verdana" panose="020B0604030504040204" pitchFamily="34" charset="0"/>
            </a:endParaRPr>
          </a:p>
        </p:txBody>
      </p:sp>
      <p:pic>
        <p:nvPicPr>
          <p:cNvPr id="19460" name="Picture 5"/>
          <p:cNvPicPr>
            <a:picLocks noChangeAspect="1"/>
          </p:cNvPicPr>
          <p:nvPr/>
        </p:nvPicPr>
        <p:blipFill>
          <a:blip r:embed="rId2"/>
          <a:srcRect/>
          <a:stretch>
            <a:fillRect/>
          </a:stretch>
        </p:blipFill>
        <p:spPr bwMode="auto">
          <a:xfrm>
            <a:off x="7743825" y="244475"/>
            <a:ext cx="1028700" cy="1481138"/>
          </a:xfrm>
          <a:prstGeom prst="rect">
            <a:avLst/>
          </a:prstGeom>
          <a:noFill/>
          <a:ln w="9525">
            <a:noFill/>
            <a:miter lim="800000"/>
            <a:headEnd/>
            <a:tailEnd/>
          </a:ln>
        </p:spPr>
      </p:pic>
      <p:sp>
        <p:nvSpPr>
          <p:cNvPr id="6" name="Title 1"/>
          <p:cNvSpPr txBox="1">
            <a:spLocks/>
          </p:cNvSpPr>
          <p:nvPr/>
        </p:nvSpPr>
        <p:spPr>
          <a:xfrm>
            <a:off x="2590800" y="474663"/>
            <a:ext cx="3276600" cy="750888"/>
          </a:xfrm>
          <a:prstGeom prst="rect">
            <a:avLst/>
          </a:prstGeom>
        </p:spPr>
        <p:txBody>
          <a:bodyPr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r>
              <a:rPr lang="zh-TW" altLang="en-US" sz="4400" b="1" dirty="0" smtClean="0">
                <a:solidFill>
                  <a:schemeClr val="bg2">
                    <a:lumMod val="50000"/>
                  </a:schemeClr>
                </a:solidFill>
                <a:latin typeface="微軟正黑體" panose="020B0604030504040204" pitchFamily="34" charset="-120"/>
                <a:ea typeface="微軟正黑體" panose="020B0604030504040204" pitchFamily="34" charset="-120"/>
              </a:rPr>
              <a:t>主要成分</a:t>
            </a:r>
            <a:endParaRPr lang="en-US" sz="4400" b="1" dirty="0">
              <a:solidFill>
                <a:schemeClr val="bg2">
                  <a:lumMod val="50000"/>
                </a:schemeClr>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1" y="1676400"/>
            <a:ext cx="7467599" cy="4565650"/>
          </a:xfrm>
        </p:spPr>
        <p:txBody>
          <a:bodyPr>
            <a:noAutofit/>
          </a:bodyPr>
          <a:lstStyle/>
          <a:p>
            <a:pPr marL="274320" indent="-274320" fontAlgn="auto">
              <a:spcAft>
                <a:spcPts val="0"/>
              </a:spcAft>
              <a:buFont typeface="Wingdings"/>
              <a:buChar char=""/>
              <a:defRPr/>
            </a:pPr>
            <a:r>
              <a:rPr lang="zh-TW" altLang="en-US" sz="2800" b="1" dirty="0">
                <a:solidFill>
                  <a:schemeClr val="bg2">
                    <a:lumMod val="50000"/>
                  </a:schemeClr>
                </a:solidFill>
                <a:latin typeface="微軟正黑體" panose="020B0604030504040204" pitchFamily="34" charset="-120"/>
                <a:ea typeface="微軟正黑體" panose="020B0604030504040204" pitchFamily="34" charset="-120"/>
              </a:rPr>
              <a:t>愛的奇蹟</a:t>
            </a:r>
            <a:r>
              <a:rPr lang="en-US" sz="2800" b="1" dirty="0">
                <a:solidFill>
                  <a:schemeClr val="bg2">
                    <a:lumMod val="50000"/>
                  </a:schemeClr>
                </a:solidFill>
                <a:latin typeface="微軟正黑體" panose="020B0604030504040204" pitchFamily="34" charset="-120"/>
                <a:ea typeface="微軟正黑體" panose="020B0604030504040204" pitchFamily="34" charset="-120"/>
              </a:rPr>
              <a:t>™</a:t>
            </a:r>
            <a:r>
              <a:rPr lang="zh-TW" altLang="en-US" sz="2800" b="1" dirty="0">
                <a:solidFill>
                  <a:schemeClr val="bg2">
                    <a:lumMod val="50000"/>
                  </a:schemeClr>
                </a:solidFill>
                <a:latin typeface="微軟正黑體" panose="020B0604030504040204" pitchFamily="34" charset="-120"/>
                <a:ea typeface="微軟正黑體" panose="020B0604030504040204" pitchFamily="34" charset="-120"/>
              </a:rPr>
              <a:t>兒童消化酵素粉末如何食用</a:t>
            </a:r>
            <a:r>
              <a:rPr lang="zh-TW" altLang="en-US" sz="2800" b="1" dirty="0" smtClean="0">
                <a:solidFill>
                  <a:schemeClr val="bg2">
                    <a:lumMod val="50000"/>
                  </a:schemeClr>
                </a:solidFill>
                <a:latin typeface="微軟正黑體" panose="020B0604030504040204" pitchFamily="34" charset="-120"/>
                <a:ea typeface="微軟正黑體" panose="020B0604030504040204" pitchFamily="34" charset="-120"/>
              </a:rPr>
              <a:t>？</a:t>
            </a:r>
            <a:endParaRPr lang="en-US" altLang="zh-TW" sz="2800" dirty="0">
              <a:solidFill>
                <a:schemeClr val="bg2">
                  <a:lumMod val="50000"/>
                </a:schemeClr>
              </a:solidFill>
              <a:latin typeface="微軟正黑體" panose="020B0604030504040204" pitchFamily="34" charset="-120"/>
              <a:ea typeface="微軟正黑體" panose="020B0604030504040204" pitchFamily="34" charset="-120"/>
            </a:endParaRPr>
          </a:p>
          <a:p>
            <a:pPr marL="0" indent="0" fontAlgn="auto">
              <a:spcAft>
                <a:spcPts val="0"/>
              </a:spcAft>
              <a:buFont typeface="Wingdings"/>
              <a:buNone/>
              <a:defRPr/>
            </a:pPr>
            <a:r>
              <a:rPr lang="zh-TW" altLang="en-US" dirty="0" smtClean="0">
                <a:latin typeface="微軟正黑體" panose="020B0604030504040204" pitchFamily="34" charset="-120"/>
                <a:ea typeface="微軟正黑體" panose="020B0604030504040204" pitchFamily="34" charset="-120"/>
              </a:rPr>
              <a:t>適</a:t>
            </a:r>
            <a:r>
              <a:rPr lang="zh-TW" altLang="en-US" dirty="0">
                <a:latin typeface="微軟正黑體" panose="020B0604030504040204" pitchFamily="34" charset="-120"/>
                <a:ea typeface="微軟正黑體" panose="020B0604030504040204" pitchFamily="34" charset="-120"/>
              </a:rPr>
              <a:t>用於兩歲或以上兒童，將一小瓶蓋量的粉末倒進瓶杯。加水至瓶杯線上（</a:t>
            </a:r>
            <a:r>
              <a:rPr lang="en-US" dirty="0">
                <a:latin typeface="微軟正黑體" panose="020B0604030504040204" pitchFamily="34" charset="-120"/>
                <a:ea typeface="微軟正黑體" panose="020B0604030504040204" pitchFamily="34" charset="-120"/>
              </a:rPr>
              <a:t>60</a:t>
            </a:r>
            <a:r>
              <a:rPr lang="zh-TW" altLang="en-US" dirty="0">
                <a:latin typeface="微軟正黑體" panose="020B0604030504040204" pitchFamily="34" charset="-120"/>
                <a:ea typeface="微軟正黑體" panose="020B0604030504040204" pitchFamily="34" charset="-120"/>
              </a:rPr>
              <a:t>毫升），攪拌後飲用。本品為營養補充食品，建議用餐時飲用或飯後立即飲用。每日飲用三次或按醫護人員指示飲用</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marL="0" indent="0" fontAlgn="auto">
              <a:spcAft>
                <a:spcPts val="0"/>
              </a:spcAft>
              <a:buFont typeface="Wingdings"/>
              <a:buNone/>
              <a:defRPr/>
            </a:pPr>
            <a:endParaRPr lang="en-US" dirty="0">
              <a:latin typeface="微軟正黑體" panose="020B0604030504040204" pitchFamily="34" charset="-120"/>
              <a:ea typeface="微軟正黑體" panose="020B0604030504040204" pitchFamily="34" charset="-120"/>
            </a:endParaRPr>
          </a:p>
          <a:p>
            <a:pPr marL="274320" indent="-274320" fontAlgn="auto">
              <a:spcAft>
                <a:spcPts val="600"/>
              </a:spcAft>
              <a:buFont typeface="Wingdings"/>
              <a:buChar char=""/>
              <a:defRPr/>
            </a:pPr>
            <a:r>
              <a:rPr lang="zh-TW" altLang="en-US" sz="2800" b="1" dirty="0">
                <a:solidFill>
                  <a:schemeClr val="bg2">
                    <a:lumMod val="50000"/>
                  </a:schemeClr>
                </a:solidFill>
                <a:latin typeface="微軟正黑體" panose="020B0604030504040204" pitchFamily="34" charset="-120"/>
                <a:ea typeface="微軟正黑體" panose="020B0604030504040204" pitchFamily="34" charset="-120"/>
              </a:rPr>
              <a:t>為什麼消化酵素對孩子很重要？</a:t>
            </a:r>
            <a:endParaRPr lang="en-US" sz="2800" dirty="0">
              <a:solidFill>
                <a:schemeClr val="bg2">
                  <a:lumMod val="50000"/>
                </a:schemeClr>
              </a:solidFill>
              <a:latin typeface="微軟正黑體" panose="020B0604030504040204" pitchFamily="34" charset="-120"/>
              <a:ea typeface="微軟正黑體" panose="020B0604030504040204" pitchFamily="34" charset="-120"/>
            </a:endParaRPr>
          </a:p>
          <a:p>
            <a:pPr marL="0" indent="0" fontAlgn="auto">
              <a:spcAft>
                <a:spcPts val="0"/>
              </a:spcAft>
              <a:buFont typeface="Wingdings"/>
              <a:buNone/>
              <a:defRPr/>
            </a:pPr>
            <a:r>
              <a:rPr lang="zh-TW" altLang="en-US" dirty="0" smtClean="0">
                <a:latin typeface="微軟正黑體" panose="020B0604030504040204" pitchFamily="34" charset="-120"/>
                <a:ea typeface="微軟正黑體" panose="020B0604030504040204" pitchFamily="34" charset="-120"/>
              </a:rPr>
              <a:t>食</a:t>
            </a:r>
            <a:r>
              <a:rPr lang="zh-TW" altLang="en-US" dirty="0">
                <a:latin typeface="微軟正黑體" panose="020B0604030504040204" pitchFamily="34" charset="-120"/>
                <a:ea typeface="微軟正黑體" panose="020B0604030504040204" pitchFamily="34" charset="-120"/>
              </a:rPr>
              <a:t>物經過適當的消化過程，才能供人體利用。酵素幫助分解食物，使其變為身體所需的能量。含有酵素的營養補充品可幫身體額外補充酵素，維持消化機能。</a:t>
            </a:r>
            <a:r>
              <a:rPr lang="en-US" dirty="0">
                <a:latin typeface="微軟正黑體" panose="020B0604030504040204" pitchFamily="34" charset="-120"/>
                <a:ea typeface="微軟正黑體" panose="020B0604030504040204" pitchFamily="34" charset="-120"/>
              </a:rPr>
              <a:t/>
            </a:r>
            <a:br>
              <a:rPr lang="en-US" dirty="0">
                <a:latin typeface="微軟正黑體" panose="020B0604030504040204" pitchFamily="34" charset="-120"/>
                <a:ea typeface="微軟正黑體" panose="020B0604030504040204" pitchFamily="34" charset="-120"/>
              </a:rPr>
            </a:br>
            <a:endParaRPr lang="en-US" dirty="0">
              <a:latin typeface="微軟正黑體" panose="020B0604030504040204" pitchFamily="34" charset="-120"/>
              <a:ea typeface="微軟正黑體" panose="020B0604030504040204" pitchFamily="34" charset="-120"/>
            </a:endParaRPr>
          </a:p>
        </p:txBody>
      </p:sp>
      <p:sp>
        <p:nvSpPr>
          <p:cNvPr id="4" name="Title 1"/>
          <p:cNvSpPr txBox="1">
            <a:spLocks/>
          </p:cNvSpPr>
          <p:nvPr/>
        </p:nvSpPr>
        <p:spPr>
          <a:xfrm>
            <a:off x="533400" y="609600"/>
            <a:ext cx="6172200" cy="750888"/>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fontAlgn="auto">
              <a:spcAft>
                <a:spcPts val="0"/>
              </a:spcAft>
              <a:defRPr/>
            </a:pPr>
            <a:r>
              <a:rPr lang="zh-TW" altLang="en-US" sz="3600" dirty="0" smtClean="0">
                <a:solidFill>
                  <a:schemeClr val="bg2">
                    <a:lumMod val="50000"/>
                  </a:schemeClr>
                </a:solidFill>
                <a:latin typeface="微軟正黑體" panose="020B0604030504040204" pitchFamily="34" charset="-120"/>
                <a:ea typeface="微軟正黑體" panose="020B0604030504040204" pitchFamily="34" charset="-120"/>
              </a:rPr>
              <a:t>常見問題</a:t>
            </a:r>
            <a:r>
              <a:rPr lang="en-US" altLang="zh-TW" sz="3600" dirty="0" smtClean="0">
                <a:solidFill>
                  <a:schemeClr val="bg2">
                    <a:lumMod val="50000"/>
                  </a:schemeClr>
                </a:solidFill>
                <a:latin typeface="微軟正黑體" panose="020B0604030504040204" pitchFamily="34" charset="-120"/>
                <a:ea typeface="微軟正黑體" panose="020B0604030504040204" pitchFamily="34" charset="-120"/>
              </a:rPr>
              <a:t>-1</a:t>
            </a:r>
            <a:endParaRPr lang="en-US" sz="3600"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5" name="Subtitle 2"/>
          <p:cNvSpPr txBox="1">
            <a:spLocks/>
          </p:cNvSpPr>
          <p:nvPr/>
        </p:nvSpPr>
        <p:spPr>
          <a:xfrm>
            <a:off x="838200" y="6305550"/>
            <a:ext cx="6172200" cy="342900"/>
          </a:xfrm>
          <a:prstGeom prst="rect">
            <a:avLst/>
          </a:prstGeom>
        </p:spPr>
        <p:txBody>
          <a:bodyPr>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fontAlgn="auto">
              <a:spcAft>
                <a:spcPts val="0"/>
              </a:spcAft>
              <a:buFont typeface="Wingdings"/>
              <a:buNone/>
              <a:defRPr/>
            </a:pPr>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每個孩子都是一個愛的奇蹟</a:t>
            </a:r>
            <a:r>
              <a:rPr lang="en-US" sz="1600" dirty="0" smtClean="0">
                <a:solidFill>
                  <a:schemeClr val="bg2">
                    <a:lumMod val="50000"/>
                  </a:schemeClr>
                </a:solidFill>
                <a:latin typeface="微軟正黑體" panose="020B0604030504040204" pitchFamily="34" charset="-120"/>
                <a:ea typeface="微軟正黑體" panose="020B0604030504040204" pitchFamily="34" charset="-120"/>
              </a:rPr>
              <a:t>™</a:t>
            </a:r>
            <a:endParaRPr lang="en-US" sz="1600" dirty="0">
              <a:solidFill>
                <a:schemeClr val="bg2">
                  <a:lumMod val="50000"/>
                </a:schemeClr>
              </a:solidFill>
              <a:latin typeface="微軟正黑體" panose="020B0604030504040204" pitchFamily="34" charset="-120"/>
              <a:ea typeface="微軟正黑體" panose="020B0604030504040204" pitchFamily="34" charset="-120"/>
              <a:cs typeface="Verdana" panose="020B0604030504040204" pitchFamily="34" charset="0"/>
            </a:endParaRPr>
          </a:p>
        </p:txBody>
      </p:sp>
      <p:pic>
        <p:nvPicPr>
          <p:cNvPr id="20484" name="Picture 5"/>
          <p:cNvPicPr>
            <a:picLocks noChangeAspect="1"/>
          </p:cNvPicPr>
          <p:nvPr/>
        </p:nvPicPr>
        <p:blipFill>
          <a:blip r:embed="rId2"/>
          <a:srcRect/>
          <a:stretch>
            <a:fillRect/>
          </a:stretch>
        </p:blipFill>
        <p:spPr bwMode="auto">
          <a:xfrm>
            <a:off x="7743825" y="244475"/>
            <a:ext cx="1028700" cy="1481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799" y="1752600"/>
            <a:ext cx="7848601" cy="4432300"/>
          </a:xfrm>
        </p:spPr>
        <p:txBody>
          <a:bodyPr>
            <a:noAutofit/>
          </a:bodyPr>
          <a:lstStyle/>
          <a:p>
            <a:pPr marL="274320" indent="-274320" fontAlgn="auto">
              <a:spcAft>
                <a:spcPts val="0"/>
              </a:spcAft>
              <a:buFont typeface="Wingdings"/>
              <a:buChar char=""/>
              <a:defRPr/>
            </a:pPr>
            <a:r>
              <a:rPr lang="zh-TW" altLang="en-US" sz="2800" b="1" dirty="0">
                <a:solidFill>
                  <a:schemeClr val="bg2">
                    <a:lumMod val="50000"/>
                  </a:schemeClr>
                </a:solidFill>
                <a:latin typeface="微軟正黑體" panose="020B0604030504040204" pitchFamily="34" charset="-120"/>
                <a:ea typeface="微軟正黑體" panose="020B0604030504040204" pitchFamily="34" charset="-120"/>
              </a:rPr>
              <a:t>愛的奇蹟</a:t>
            </a:r>
            <a:r>
              <a:rPr lang="en-US" sz="2800" b="1" dirty="0">
                <a:solidFill>
                  <a:schemeClr val="bg2">
                    <a:lumMod val="50000"/>
                  </a:schemeClr>
                </a:solidFill>
                <a:latin typeface="微軟正黑體" panose="020B0604030504040204" pitchFamily="34" charset="-120"/>
                <a:ea typeface="微軟正黑體" panose="020B0604030504040204" pitchFamily="34" charset="-120"/>
              </a:rPr>
              <a:t>™</a:t>
            </a:r>
            <a:r>
              <a:rPr lang="zh-TW" altLang="en-US" sz="2800" b="1" dirty="0">
                <a:solidFill>
                  <a:schemeClr val="bg2">
                    <a:lumMod val="50000"/>
                  </a:schemeClr>
                </a:solidFill>
                <a:latin typeface="微軟正黑體" panose="020B0604030504040204" pitchFamily="34" charset="-120"/>
                <a:ea typeface="微軟正黑體" panose="020B0604030504040204" pitchFamily="34" charset="-120"/>
              </a:rPr>
              <a:t>兒童消化酵素粉末建議何時食用？</a:t>
            </a:r>
            <a:endParaRPr lang="en-US" sz="2800" dirty="0">
              <a:solidFill>
                <a:schemeClr val="bg2">
                  <a:lumMod val="50000"/>
                </a:schemeClr>
              </a:solidFill>
              <a:latin typeface="微軟正黑體" panose="020B0604030504040204" pitchFamily="34" charset="-120"/>
              <a:ea typeface="微軟正黑體" panose="020B0604030504040204" pitchFamily="34" charset="-120"/>
            </a:endParaRPr>
          </a:p>
          <a:p>
            <a:pPr marL="0" indent="0" fontAlgn="auto">
              <a:spcAft>
                <a:spcPts val="0"/>
              </a:spcAft>
              <a:buFont typeface="Wingdings"/>
              <a:buNone/>
              <a:defRPr/>
            </a:pPr>
            <a:r>
              <a:rPr lang="zh-TW" altLang="en-US" dirty="0">
                <a:latin typeface="微軟正黑體" panose="020B0604030504040204" pitchFamily="34" charset="-120"/>
                <a:ea typeface="微軟正黑體" panose="020B0604030504040204" pitchFamily="34" charset="-120"/>
              </a:rPr>
              <a:t>通常建議酵素類的營養補充品在一開始進食或進食初期食用，以達到良好的消化支援，這是因為大部分的食物會停留在消化道的上半部大約一個半小時之久。如果在飯前或進食</a:t>
            </a:r>
            <a:r>
              <a:rPr lang="zh-TW" altLang="en-US" dirty="0" smtClean="0">
                <a:latin typeface="微軟正黑體" panose="020B0604030504040204" pitchFamily="34" charset="-120"/>
                <a:ea typeface="微軟正黑體" panose="020B0604030504040204" pitchFamily="34" charset="-120"/>
              </a:rPr>
              <a:t>初期來不及</a:t>
            </a:r>
            <a:r>
              <a:rPr lang="zh-TW" altLang="en-US" dirty="0">
                <a:latin typeface="微軟正黑體" panose="020B0604030504040204" pitchFamily="34" charset="-120"/>
                <a:ea typeface="微軟正黑體" panose="020B0604030504040204" pitchFamily="34" charset="-120"/>
              </a:rPr>
              <a:t>食用酵素，也可在開始進食後補充</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marL="0" indent="0" fontAlgn="auto">
              <a:spcAft>
                <a:spcPts val="0"/>
              </a:spcAft>
              <a:buFont typeface="Wingdings"/>
              <a:buNone/>
              <a:defRPr/>
            </a:pPr>
            <a:endParaRPr lang="en-US" altLang="zh-TW" dirty="0" smtClean="0">
              <a:solidFill>
                <a:schemeClr val="bg2">
                  <a:lumMod val="50000"/>
                </a:schemeClr>
              </a:solidFill>
              <a:latin typeface="微軟正黑體" panose="020B0604030504040204" pitchFamily="34" charset="-120"/>
              <a:ea typeface="微軟正黑體" panose="020B0604030504040204" pitchFamily="34" charset="-120"/>
            </a:endParaRPr>
          </a:p>
          <a:p>
            <a:pPr marL="274320" indent="-274320" fontAlgn="auto">
              <a:spcAft>
                <a:spcPts val="0"/>
              </a:spcAft>
              <a:buFont typeface="Wingdings"/>
              <a:buChar char=""/>
              <a:defRPr/>
            </a:pPr>
            <a:r>
              <a:rPr lang="zh-TW" altLang="en-US" sz="2800" b="1" dirty="0" smtClean="0">
                <a:solidFill>
                  <a:schemeClr val="bg2">
                    <a:lumMod val="50000"/>
                  </a:schemeClr>
                </a:solidFill>
                <a:latin typeface="微軟正黑體" panose="020B0604030504040204" pitchFamily="34" charset="-120"/>
                <a:ea typeface="微軟正黑體" panose="020B0604030504040204" pitchFamily="34" charset="-120"/>
              </a:rPr>
              <a:t>愛</a:t>
            </a:r>
            <a:r>
              <a:rPr lang="zh-TW" altLang="en-US" sz="2800" b="1" dirty="0">
                <a:solidFill>
                  <a:schemeClr val="bg2">
                    <a:lumMod val="50000"/>
                  </a:schemeClr>
                </a:solidFill>
                <a:latin typeface="微軟正黑體" panose="020B0604030504040204" pitchFamily="34" charset="-120"/>
                <a:ea typeface="微軟正黑體" panose="020B0604030504040204" pitchFamily="34" charset="-120"/>
              </a:rPr>
              <a:t>的奇蹟</a:t>
            </a:r>
            <a:r>
              <a:rPr lang="en-US" sz="2800" b="1" dirty="0">
                <a:solidFill>
                  <a:schemeClr val="bg2">
                    <a:lumMod val="50000"/>
                  </a:schemeClr>
                </a:solidFill>
                <a:latin typeface="微軟正黑體" panose="020B0604030504040204" pitchFamily="34" charset="-120"/>
                <a:ea typeface="微軟正黑體" panose="020B0604030504040204" pitchFamily="34" charset="-120"/>
              </a:rPr>
              <a:t>™</a:t>
            </a:r>
            <a:r>
              <a:rPr lang="zh-TW" altLang="en-US" sz="2800" b="1" dirty="0">
                <a:solidFill>
                  <a:schemeClr val="bg2">
                    <a:lumMod val="50000"/>
                  </a:schemeClr>
                </a:solidFill>
                <a:latin typeface="微軟正黑體" panose="020B0604030504040204" pitchFamily="34" charset="-120"/>
                <a:ea typeface="微軟正黑體" panose="020B0604030504040204" pitchFamily="34" charset="-120"/>
              </a:rPr>
              <a:t>兒童消化酵素粉末中含有任何食品過敏原嗎？</a:t>
            </a:r>
            <a:endParaRPr lang="en-US" sz="2800" dirty="0">
              <a:solidFill>
                <a:schemeClr val="bg2">
                  <a:lumMod val="50000"/>
                </a:schemeClr>
              </a:solidFill>
              <a:latin typeface="微軟正黑體" panose="020B0604030504040204" pitchFamily="34" charset="-120"/>
              <a:ea typeface="微軟正黑體" panose="020B0604030504040204" pitchFamily="34" charset="-120"/>
            </a:endParaRPr>
          </a:p>
          <a:p>
            <a:pPr marL="0" indent="0" fontAlgn="auto">
              <a:spcAft>
                <a:spcPts val="0"/>
              </a:spcAft>
              <a:buFont typeface="Wingdings"/>
              <a:buNone/>
              <a:defRPr/>
            </a:pPr>
            <a:r>
              <a:rPr lang="zh-TW" altLang="en-US" dirty="0">
                <a:latin typeface="微軟正黑體" panose="020B0604030504040204" pitchFamily="34" charset="-120"/>
                <a:ea typeface="微軟正黑體" panose="020B0604030504040204" pitchFamily="34" charset="-120"/>
              </a:rPr>
              <a:t>本產品不含衛生福利部公告的</a:t>
            </a:r>
            <a:r>
              <a:rPr lang="en-US" dirty="0">
                <a:latin typeface="微軟正黑體" panose="020B0604030504040204" pitchFamily="34" charset="-120"/>
                <a:ea typeface="微軟正黑體" panose="020B0604030504040204" pitchFamily="34" charset="-120"/>
              </a:rPr>
              <a:t>6</a:t>
            </a:r>
            <a:r>
              <a:rPr lang="zh-TW" altLang="en-US" dirty="0">
                <a:latin typeface="微軟正黑體" panose="020B0604030504040204" pitchFamily="34" charset="-120"/>
                <a:ea typeface="微軟正黑體" panose="020B0604030504040204" pitchFamily="34" charset="-120"/>
              </a:rPr>
              <a:t>項致過敏性內容物，但本產品含有奇異果，對奇異果過敏的兒童，不建議食用</a:t>
            </a:r>
            <a:r>
              <a:rPr lang="zh-TW" altLang="en-US" dirty="0">
                <a:solidFill>
                  <a:schemeClr val="bg2">
                    <a:lumMod val="50000"/>
                  </a:schemeClr>
                </a:solidFill>
                <a:latin typeface="微軟正黑體" panose="020B0604030504040204" pitchFamily="34" charset="-120"/>
                <a:ea typeface="微軟正黑體" panose="020B0604030504040204" pitchFamily="34" charset="-120"/>
              </a:rPr>
              <a:t>。</a:t>
            </a:r>
            <a:endParaRPr lang="en-US" dirty="0">
              <a:solidFill>
                <a:schemeClr val="bg2">
                  <a:lumMod val="50000"/>
                </a:schemeClr>
              </a:solidFill>
              <a:latin typeface="微軟正黑體" panose="020B0604030504040204" pitchFamily="34" charset="-120"/>
              <a:ea typeface="微軟正黑體" panose="020B0604030504040204" pitchFamily="34" charset="-120"/>
            </a:endParaRPr>
          </a:p>
          <a:p>
            <a:pPr marL="0" indent="0" fontAlgn="auto">
              <a:spcAft>
                <a:spcPts val="0"/>
              </a:spcAft>
              <a:buFont typeface="Wingdings"/>
              <a:buNone/>
              <a:defRPr/>
            </a:pPr>
            <a:r>
              <a:rPr lang="en-US" dirty="0">
                <a:solidFill>
                  <a:schemeClr val="bg2">
                    <a:lumMod val="50000"/>
                  </a:schemeClr>
                </a:solidFill>
                <a:latin typeface="微軟正黑體" panose="020B0604030504040204" pitchFamily="34" charset="-120"/>
                <a:ea typeface="微軟正黑體" panose="020B0604030504040204" pitchFamily="34" charset="-120"/>
              </a:rPr>
              <a:t/>
            </a:r>
            <a:br>
              <a:rPr lang="en-US" dirty="0">
                <a:solidFill>
                  <a:schemeClr val="bg2">
                    <a:lumMod val="50000"/>
                  </a:schemeClr>
                </a:solidFill>
                <a:latin typeface="微軟正黑體" panose="020B0604030504040204" pitchFamily="34" charset="-120"/>
                <a:ea typeface="微軟正黑體" panose="020B0604030504040204" pitchFamily="34" charset="-120"/>
              </a:rPr>
            </a:br>
            <a:endParaRPr lang="en-US"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4" name="Title 1"/>
          <p:cNvSpPr txBox="1">
            <a:spLocks/>
          </p:cNvSpPr>
          <p:nvPr/>
        </p:nvSpPr>
        <p:spPr>
          <a:xfrm>
            <a:off x="533400" y="609600"/>
            <a:ext cx="6172200" cy="750888"/>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fontAlgn="auto">
              <a:spcAft>
                <a:spcPts val="0"/>
              </a:spcAft>
              <a:defRPr/>
            </a:pPr>
            <a:r>
              <a:rPr lang="zh-TW" altLang="en-US" sz="3600" dirty="0" smtClean="0">
                <a:solidFill>
                  <a:schemeClr val="bg2">
                    <a:lumMod val="50000"/>
                  </a:schemeClr>
                </a:solidFill>
                <a:latin typeface="微軟正黑體" panose="020B0604030504040204" pitchFamily="34" charset="-120"/>
                <a:ea typeface="微軟正黑體" panose="020B0604030504040204" pitchFamily="34" charset="-120"/>
              </a:rPr>
              <a:t>常見問題</a:t>
            </a:r>
            <a:r>
              <a:rPr lang="en-US" altLang="zh-TW" sz="3600" dirty="0" smtClean="0">
                <a:solidFill>
                  <a:schemeClr val="bg2">
                    <a:lumMod val="50000"/>
                  </a:schemeClr>
                </a:solidFill>
                <a:latin typeface="微軟正黑體" panose="020B0604030504040204" pitchFamily="34" charset="-120"/>
                <a:ea typeface="微軟正黑體" panose="020B0604030504040204" pitchFamily="34" charset="-120"/>
              </a:rPr>
              <a:t>-2</a:t>
            </a:r>
            <a:endParaRPr lang="en-US" sz="3600"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5" name="Subtitle 2"/>
          <p:cNvSpPr txBox="1">
            <a:spLocks/>
          </p:cNvSpPr>
          <p:nvPr/>
        </p:nvSpPr>
        <p:spPr>
          <a:xfrm>
            <a:off x="762000" y="6286500"/>
            <a:ext cx="6172200" cy="342900"/>
          </a:xfrm>
          <a:prstGeom prst="rect">
            <a:avLst/>
          </a:prstGeom>
        </p:spPr>
        <p:txBody>
          <a:bodyPr>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fontAlgn="auto">
              <a:spcAft>
                <a:spcPts val="0"/>
              </a:spcAft>
              <a:buFont typeface="Wingdings"/>
              <a:buNone/>
              <a:defRPr/>
            </a:pPr>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每個孩子都是一個愛的奇蹟</a:t>
            </a:r>
            <a:r>
              <a:rPr lang="en-US" sz="1600" dirty="0" smtClean="0">
                <a:solidFill>
                  <a:schemeClr val="bg2">
                    <a:lumMod val="50000"/>
                  </a:schemeClr>
                </a:solidFill>
                <a:latin typeface="微軟正黑體" panose="020B0604030504040204" pitchFamily="34" charset="-120"/>
                <a:ea typeface="微軟正黑體" panose="020B0604030504040204" pitchFamily="34" charset="-120"/>
              </a:rPr>
              <a:t>™</a:t>
            </a:r>
            <a:endParaRPr lang="en-US" sz="1600" dirty="0">
              <a:solidFill>
                <a:schemeClr val="bg2">
                  <a:lumMod val="50000"/>
                </a:schemeClr>
              </a:solidFill>
              <a:latin typeface="微軟正黑體" panose="020B0604030504040204" pitchFamily="34" charset="-120"/>
              <a:ea typeface="微軟正黑體" panose="020B0604030504040204" pitchFamily="34" charset="-120"/>
              <a:cs typeface="Verdana" panose="020B0604030504040204" pitchFamily="34" charset="0"/>
            </a:endParaRPr>
          </a:p>
        </p:txBody>
      </p:sp>
      <p:pic>
        <p:nvPicPr>
          <p:cNvPr id="21508" name="Picture 5"/>
          <p:cNvPicPr>
            <a:picLocks noChangeAspect="1"/>
          </p:cNvPicPr>
          <p:nvPr/>
        </p:nvPicPr>
        <p:blipFill>
          <a:blip r:embed="rId2"/>
          <a:srcRect/>
          <a:stretch>
            <a:fillRect/>
          </a:stretch>
        </p:blipFill>
        <p:spPr bwMode="auto">
          <a:xfrm>
            <a:off x="7743825" y="244475"/>
            <a:ext cx="1028700" cy="1481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133600"/>
            <a:ext cx="5867400" cy="2732088"/>
          </a:xfrm>
        </p:spPr>
        <p:txBody>
          <a:bodyPr wrap="square" lIns="91440" tIns="45720" rIns="91440" bIns="45720" numCol="1" anchorCtr="0" compatLnSpc="1">
            <a:prstTxWarp prst="textNoShape">
              <a:avLst/>
            </a:prstTxWarp>
            <a:noAutofit/>
          </a:bodyPr>
          <a:lstStyle/>
          <a:p>
            <a:pPr>
              <a:spcBef>
                <a:spcPts val="600"/>
              </a:spcBef>
              <a:spcAft>
                <a:spcPts val="600"/>
              </a:spcAft>
            </a:pPr>
            <a:r>
              <a:rPr lang="zh-TW" altLang="en-US" sz="3200" cap="none" dirty="0" smtClean="0">
                <a:solidFill>
                  <a:srgbClr val="7030A0"/>
                </a:solidFill>
                <a:latin typeface="微軟正黑體"/>
                <a:ea typeface="微軟正黑體"/>
                <a:cs typeface="微軟正黑體"/>
              </a:rPr>
              <a:t>産品代碼</a:t>
            </a:r>
            <a:r>
              <a:rPr lang="en-US" altLang="zh-TW" sz="3200" cap="none" dirty="0" smtClean="0">
                <a:solidFill>
                  <a:srgbClr val="7030A0"/>
                </a:solidFill>
                <a:latin typeface="微軟正黑體"/>
                <a:ea typeface="微軟正黑體"/>
                <a:cs typeface="微軟正黑體"/>
              </a:rPr>
              <a:t>: T6937</a:t>
            </a:r>
            <a:br>
              <a:rPr lang="en-US" altLang="zh-TW" sz="3200" cap="none" dirty="0" smtClean="0">
                <a:solidFill>
                  <a:srgbClr val="7030A0"/>
                </a:solidFill>
                <a:latin typeface="微軟正黑體"/>
                <a:ea typeface="微軟正黑體"/>
                <a:cs typeface="微軟正黑體"/>
              </a:rPr>
            </a:br>
            <a:r>
              <a:rPr lang="zh-TW" altLang="en-US" sz="3200" cap="none" dirty="0" smtClean="0">
                <a:solidFill>
                  <a:srgbClr val="7030A0"/>
                </a:solidFill>
                <a:latin typeface="微軟正黑體"/>
                <a:ea typeface="微軟正黑體"/>
                <a:cs typeface="微軟正黑體"/>
              </a:rPr>
              <a:t>容量</a:t>
            </a:r>
            <a:r>
              <a:rPr lang="en-US" altLang="zh-TW" sz="3200" cap="none" dirty="0" smtClean="0">
                <a:solidFill>
                  <a:srgbClr val="7030A0"/>
                </a:solidFill>
                <a:latin typeface="微軟正黑體"/>
                <a:ea typeface="微軟正黑體"/>
                <a:cs typeface="微軟正黑體"/>
              </a:rPr>
              <a:t>: </a:t>
            </a:r>
            <a:r>
              <a:rPr lang="en-US" altLang="zh-TW" sz="3200" cap="none" dirty="0" smtClean="0">
                <a:solidFill>
                  <a:srgbClr val="7030A0"/>
                </a:solidFill>
                <a:latin typeface="微軟正黑體"/>
                <a:ea typeface="微軟正黑體"/>
                <a:cs typeface="微軟正黑體"/>
              </a:rPr>
              <a:t>300</a:t>
            </a:r>
            <a:r>
              <a:rPr lang="zh-TW" altLang="en-US" sz="3200" cap="none" smtClean="0">
                <a:solidFill>
                  <a:srgbClr val="7030A0"/>
                </a:solidFill>
                <a:latin typeface="微軟正黑體"/>
                <a:ea typeface="微軟正黑體"/>
                <a:cs typeface="微軟正黑體"/>
              </a:rPr>
              <a:t>公克</a:t>
            </a:r>
            <a:r>
              <a:rPr lang="zh-TW" altLang="en-US" sz="3200" cap="none" dirty="0" smtClean="0">
                <a:solidFill>
                  <a:srgbClr val="7030A0"/>
                </a:solidFill>
                <a:latin typeface="微軟正黑體"/>
                <a:ea typeface="微軟正黑體"/>
                <a:cs typeface="微軟正黑體"/>
              </a:rPr>
              <a:t/>
            </a:r>
            <a:br>
              <a:rPr lang="zh-TW" altLang="en-US" sz="3200" cap="none" dirty="0" smtClean="0">
                <a:solidFill>
                  <a:srgbClr val="7030A0"/>
                </a:solidFill>
                <a:latin typeface="微軟正黑體"/>
                <a:ea typeface="微軟正黑體"/>
                <a:cs typeface="微軟正黑體"/>
              </a:rPr>
            </a:br>
            <a:r>
              <a:rPr lang="zh-TW" altLang="en-US" sz="3200" cap="none" dirty="0" smtClean="0">
                <a:solidFill>
                  <a:srgbClr val="7030A0"/>
                </a:solidFill>
                <a:latin typeface="微軟正黑體"/>
                <a:ea typeface="微軟正黑體"/>
                <a:cs typeface="微軟正黑體"/>
              </a:rPr>
              <a:t>超連鎖</a:t>
            </a:r>
            <a:r>
              <a:rPr lang="en-US" altLang="zh-TW" sz="3200" cap="none" baseline="30000" dirty="0" smtClean="0">
                <a:solidFill>
                  <a:srgbClr val="7030A0"/>
                </a:solidFill>
                <a:latin typeface="Times New Roman"/>
                <a:ea typeface="微軟正黑體"/>
                <a:cs typeface="Times New Roman"/>
              </a:rPr>
              <a:t>®</a:t>
            </a:r>
            <a:r>
              <a:rPr lang="zh-TW" altLang="en-US" sz="3200" cap="none" dirty="0" smtClean="0">
                <a:solidFill>
                  <a:srgbClr val="7030A0"/>
                </a:solidFill>
                <a:latin typeface="微軟正黑體"/>
                <a:ea typeface="微軟正黑體"/>
                <a:cs typeface="微軟正黑體"/>
              </a:rPr>
              <a:t>成本價</a:t>
            </a:r>
            <a:r>
              <a:rPr lang="en-US" altLang="zh-TW" sz="3200" cap="none" dirty="0" smtClean="0">
                <a:solidFill>
                  <a:srgbClr val="7030A0"/>
                </a:solidFill>
                <a:latin typeface="微軟正黑體"/>
                <a:ea typeface="微軟正黑體"/>
                <a:cs typeface="微軟正黑體"/>
              </a:rPr>
              <a:t>: NT</a:t>
            </a:r>
            <a:r>
              <a:rPr lang="zh-TW" altLang="en-US" sz="3200" cap="none" dirty="0" smtClean="0">
                <a:solidFill>
                  <a:srgbClr val="7030A0"/>
                </a:solidFill>
                <a:latin typeface="微軟正黑體"/>
                <a:ea typeface="微軟正黑體"/>
                <a:cs typeface="微軟正黑體"/>
              </a:rPr>
              <a:t> </a:t>
            </a:r>
            <a:r>
              <a:rPr lang="en-US" altLang="zh-TW" sz="3200" cap="none" dirty="0" smtClean="0">
                <a:solidFill>
                  <a:srgbClr val="7030A0"/>
                </a:solidFill>
                <a:latin typeface="微軟正黑體"/>
                <a:ea typeface="微軟正黑體"/>
                <a:cs typeface="微軟正黑體"/>
              </a:rPr>
              <a:t>1,520</a:t>
            </a:r>
            <a:r>
              <a:rPr lang="zh-TW" altLang="en-US" sz="3200" cap="none" dirty="0" smtClean="0">
                <a:solidFill>
                  <a:srgbClr val="7030A0"/>
                </a:solidFill>
                <a:latin typeface="微軟正黑體"/>
                <a:ea typeface="微軟正黑體"/>
                <a:cs typeface="微軟正黑體"/>
              </a:rPr>
              <a:t>元</a:t>
            </a:r>
            <a:br>
              <a:rPr lang="zh-TW" altLang="en-US" sz="3200" cap="none" dirty="0" smtClean="0">
                <a:solidFill>
                  <a:srgbClr val="7030A0"/>
                </a:solidFill>
                <a:latin typeface="微軟正黑體"/>
                <a:ea typeface="微軟正黑體"/>
                <a:cs typeface="微軟正黑體"/>
              </a:rPr>
            </a:br>
            <a:r>
              <a:rPr lang="zh-TW" altLang="en-US" sz="3200" cap="none" dirty="0" smtClean="0">
                <a:solidFill>
                  <a:srgbClr val="7030A0"/>
                </a:solidFill>
                <a:latin typeface="微軟正黑體"/>
                <a:ea typeface="微軟正黑體"/>
                <a:cs typeface="微軟正黑體"/>
              </a:rPr>
              <a:t>建議零售價</a:t>
            </a:r>
            <a:r>
              <a:rPr lang="en-US" altLang="zh-TW" sz="3200" cap="none" dirty="0" smtClean="0">
                <a:solidFill>
                  <a:srgbClr val="7030A0"/>
                </a:solidFill>
                <a:latin typeface="微軟正黑體"/>
                <a:ea typeface="微軟正黑體"/>
                <a:cs typeface="微軟正黑體"/>
              </a:rPr>
              <a:t>: NT</a:t>
            </a:r>
            <a:r>
              <a:rPr lang="zh-TW" altLang="en-US" sz="3200" cap="none" dirty="0" smtClean="0">
                <a:solidFill>
                  <a:srgbClr val="7030A0"/>
                </a:solidFill>
                <a:latin typeface="微軟正黑體"/>
                <a:ea typeface="微軟正黑體"/>
                <a:cs typeface="微軟正黑體"/>
              </a:rPr>
              <a:t> </a:t>
            </a:r>
            <a:r>
              <a:rPr lang="en-US" altLang="zh-TW" sz="3200" cap="none" dirty="0" smtClean="0">
                <a:solidFill>
                  <a:srgbClr val="7030A0"/>
                </a:solidFill>
                <a:latin typeface="微軟正黑體"/>
                <a:ea typeface="微軟正黑體"/>
                <a:cs typeface="微軟正黑體"/>
              </a:rPr>
              <a:t>2,130</a:t>
            </a:r>
            <a:r>
              <a:rPr lang="zh-TW" altLang="en-US" sz="3200" cap="none" dirty="0" smtClean="0">
                <a:solidFill>
                  <a:srgbClr val="7030A0"/>
                </a:solidFill>
                <a:latin typeface="微軟正黑體"/>
                <a:ea typeface="微軟正黑體"/>
                <a:cs typeface="微軟正黑體"/>
              </a:rPr>
              <a:t>元</a:t>
            </a:r>
            <a:br>
              <a:rPr lang="zh-TW" altLang="en-US" sz="3200" cap="none" dirty="0" smtClean="0">
                <a:solidFill>
                  <a:srgbClr val="7030A0"/>
                </a:solidFill>
                <a:latin typeface="微軟正黑體"/>
                <a:ea typeface="微軟正黑體"/>
                <a:cs typeface="微軟正黑體"/>
              </a:rPr>
            </a:br>
            <a:r>
              <a:rPr lang="en-US" altLang="zh-TW" sz="3200" cap="none" dirty="0" smtClean="0">
                <a:solidFill>
                  <a:srgbClr val="7030A0"/>
                </a:solidFill>
                <a:latin typeface="微軟正黑體"/>
                <a:ea typeface="微軟正黑體"/>
                <a:cs typeface="微軟正黑體"/>
              </a:rPr>
              <a:t>BV: 32</a:t>
            </a:r>
            <a:endParaRPr lang="en-US" altLang="zh-TW" sz="3200" cap="none" dirty="0" smtClean="0">
              <a:solidFill>
                <a:srgbClr val="7030A0"/>
              </a:solidFill>
            </a:endParaRPr>
          </a:p>
        </p:txBody>
      </p:sp>
      <p:sp>
        <p:nvSpPr>
          <p:cNvPr id="4" name="Title 1"/>
          <p:cNvSpPr txBox="1">
            <a:spLocks/>
          </p:cNvSpPr>
          <p:nvPr/>
        </p:nvSpPr>
        <p:spPr>
          <a:xfrm>
            <a:off x="1371600" y="1360488"/>
            <a:ext cx="6172200" cy="750888"/>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r>
              <a:rPr lang="zh-TW" altLang="en-US" sz="3600" b="1" dirty="0">
                <a:solidFill>
                  <a:schemeClr val="bg2">
                    <a:lumMod val="50000"/>
                  </a:schemeClr>
                </a:solidFill>
                <a:latin typeface="微軟正黑體" panose="020B0604030504040204" pitchFamily="34" charset="-120"/>
                <a:ea typeface="微軟正黑體" panose="020B0604030504040204" pitchFamily="34" charset="-120"/>
              </a:rPr>
              <a:t>愛的奇蹟™兒童消化酵素粉末</a:t>
            </a:r>
            <a:endParaRPr lang="en-US" sz="3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5" name="Subtitle 2"/>
          <p:cNvSpPr txBox="1">
            <a:spLocks/>
          </p:cNvSpPr>
          <p:nvPr/>
        </p:nvSpPr>
        <p:spPr>
          <a:xfrm>
            <a:off x="1905000" y="6296025"/>
            <a:ext cx="6172200" cy="342900"/>
          </a:xfrm>
          <a:prstGeom prst="rect">
            <a:avLst/>
          </a:prstGeom>
        </p:spPr>
        <p:txBody>
          <a:bodyPr>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fontAlgn="auto">
              <a:spcAft>
                <a:spcPts val="0"/>
              </a:spcAft>
              <a:buFont typeface="Wingdings"/>
              <a:buNone/>
              <a:defRPr/>
            </a:pPr>
            <a:r>
              <a:rPr lang="zh-TW" altLang="en-US" sz="1600" dirty="0">
                <a:solidFill>
                  <a:schemeClr val="bg2">
                    <a:lumMod val="50000"/>
                  </a:schemeClr>
                </a:solidFill>
                <a:latin typeface="微軟正黑體" panose="020B0604030504040204" pitchFamily="34" charset="-120"/>
                <a:ea typeface="微軟正黑體" panose="020B0604030504040204" pitchFamily="34" charset="-120"/>
              </a:rPr>
              <a:t>每個孩子都是一個愛的奇蹟</a:t>
            </a:r>
            <a:r>
              <a:rPr lang="en-US" sz="1600" dirty="0" smtClean="0">
                <a:solidFill>
                  <a:schemeClr val="bg2">
                    <a:lumMod val="50000"/>
                  </a:schemeClr>
                </a:solidFill>
                <a:latin typeface="微軟正黑體" panose="020B0604030504040204" pitchFamily="34" charset="-120"/>
                <a:ea typeface="微軟正黑體" panose="020B0604030504040204" pitchFamily="34" charset="-120"/>
              </a:rPr>
              <a:t>™</a:t>
            </a:r>
            <a:endParaRPr lang="en-US" sz="1600" dirty="0">
              <a:solidFill>
                <a:schemeClr val="bg2">
                  <a:lumMod val="50000"/>
                </a:schemeClr>
              </a:solidFill>
              <a:latin typeface="微軟正黑體" panose="020B0604030504040204" pitchFamily="34" charset="-120"/>
              <a:ea typeface="微軟正黑體" panose="020B0604030504040204" pitchFamily="34" charset="-120"/>
              <a:cs typeface="Verdana" panose="020B0604030504040204" pitchFamily="34" charset="0"/>
            </a:endParaRPr>
          </a:p>
        </p:txBody>
      </p:sp>
      <p:pic>
        <p:nvPicPr>
          <p:cNvPr id="22532" name="Picture 5"/>
          <p:cNvPicPr>
            <a:picLocks noChangeAspect="1"/>
          </p:cNvPicPr>
          <p:nvPr/>
        </p:nvPicPr>
        <p:blipFill>
          <a:blip r:embed="rId2"/>
          <a:srcRect/>
          <a:stretch>
            <a:fillRect/>
          </a:stretch>
        </p:blipFill>
        <p:spPr bwMode="auto">
          <a:xfrm>
            <a:off x="7743825" y="244475"/>
            <a:ext cx="1028700" cy="1481138"/>
          </a:xfrm>
          <a:prstGeom prst="rect">
            <a:avLst/>
          </a:prstGeom>
          <a:noFill/>
          <a:ln w="9525">
            <a:noFill/>
            <a:miter lim="800000"/>
            <a:headEnd/>
            <a:tailEnd/>
          </a:ln>
        </p:spPr>
      </p:pic>
      <p:pic>
        <p:nvPicPr>
          <p:cNvPr id="22533" name="Picture 7"/>
          <p:cNvPicPr>
            <a:picLocks noChangeAspect="1"/>
          </p:cNvPicPr>
          <p:nvPr/>
        </p:nvPicPr>
        <p:blipFill>
          <a:blip r:embed="rId3"/>
          <a:srcRect/>
          <a:stretch>
            <a:fillRect/>
          </a:stretch>
        </p:blipFill>
        <p:spPr bwMode="auto">
          <a:xfrm>
            <a:off x="6324600" y="3505200"/>
            <a:ext cx="31242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45276" y="-161094"/>
            <a:ext cx="7467600" cy="1143000"/>
          </a:xfrm>
        </p:spPr>
        <p:txBody>
          <a:bodyPr>
            <a:normAutofit/>
          </a:bodyPr>
          <a:lstStyle/>
          <a:p>
            <a:pPr fontAlgn="auto">
              <a:spcAft>
                <a:spcPts val="0"/>
              </a:spcAft>
              <a:defRPr/>
            </a:pPr>
            <a:r>
              <a:rPr lang="zh-TW" altLang="en-US" sz="4400" b="1" dirty="0">
                <a:solidFill>
                  <a:schemeClr val="bg2">
                    <a:lumMod val="50000"/>
                  </a:schemeClr>
                </a:solidFill>
                <a:latin typeface="微軟正黑體" panose="020B0604030504040204" pitchFamily="34" charset="-120"/>
                <a:ea typeface="微軟正黑體" panose="020B0604030504040204" pitchFamily="34" charset="-120"/>
              </a:rPr>
              <a:t>什麼是酵素</a:t>
            </a:r>
            <a:r>
              <a:rPr lang="en-US" altLang="zh-TW" sz="4400" b="1" dirty="0">
                <a:solidFill>
                  <a:schemeClr val="bg2">
                    <a:lumMod val="50000"/>
                  </a:schemeClr>
                </a:solidFill>
                <a:latin typeface="微軟正黑體" panose="020B0604030504040204" pitchFamily="34" charset="-120"/>
                <a:ea typeface="微軟正黑體" panose="020B0604030504040204" pitchFamily="34" charset="-120"/>
              </a:rPr>
              <a:t>?</a:t>
            </a:r>
            <a:endParaRPr lang="zh-TW" altLang="en-US" sz="44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6" name="矩形 5"/>
          <p:cNvSpPr/>
          <p:nvPr/>
        </p:nvSpPr>
        <p:spPr>
          <a:xfrm>
            <a:off x="762000" y="1068415"/>
            <a:ext cx="7010400" cy="1708160"/>
          </a:xfrm>
          <a:prstGeom prst="rect">
            <a:avLst/>
          </a:prstGeom>
        </p:spPr>
        <p:txBody>
          <a:bodyPr wrap="square">
            <a:spAutoFit/>
          </a:bodyPr>
          <a:lstStyle/>
          <a:p>
            <a:pPr marL="273050" indent="-273050">
              <a:spcBef>
                <a:spcPts val="600"/>
              </a:spcBef>
              <a:buClr>
                <a:schemeClr val="accent1"/>
              </a:buClr>
              <a:buSzPct val="70000"/>
              <a:buFont typeface="Wingdings" pitchFamily="2" charset="2"/>
              <a:buChar char=""/>
            </a:pPr>
            <a:r>
              <a:rPr lang="zh-TW" altLang="en-US" sz="2400" b="1" dirty="0">
                <a:latin typeface="微軟正黑體" panose="020B0604030504040204" pitchFamily="34" charset="-120"/>
                <a:ea typeface="微軟正黑體" panose="020B0604030504040204" pitchFamily="34" charset="-120"/>
              </a:rPr>
              <a:t>是</a:t>
            </a:r>
            <a:r>
              <a:rPr lang="zh-TW" altLang="en-US" sz="2400" b="1" dirty="0" smtClean="0">
                <a:latin typeface="微軟正黑體" panose="020B0604030504040204" pitchFamily="34" charset="-120"/>
                <a:ea typeface="微軟正黑體" panose="020B0604030504040204" pitchFamily="34" charset="-120"/>
              </a:rPr>
              <a:t>體內特定生化學反應的觸媒</a:t>
            </a:r>
          </a:p>
          <a:p>
            <a:pPr marL="273050" indent="-273050">
              <a:spcBef>
                <a:spcPts val="600"/>
              </a:spcBef>
              <a:buClr>
                <a:schemeClr val="accent1"/>
              </a:buClr>
              <a:buSzPct val="70000"/>
              <a:buFont typeface="Wingdings" pitchFamily="2" charset="2"/>
              <a:buChar char=""/>
            </a:pPr>
            <a:r>
              <a:rPr lang="zh-TW" altLang="en-US" sz="2400" b="1" dirty="0" smtClean="0">
                <a:latin typeface="微軟正黑體" panose="020B0604030504040204" pitchFamily="34" charset="-120"/>
                <a:ea typeface="微軟正黑體" panose="020B0604030504040204" pitchFamily="34" charset="-120"/>
              </a:rPr>
              <a:t>促進體內特定生化學反應更平穩的進行</a:t>
            </a:r>
            <a:endParaRPr lang="en-US" altLang="zh-TW" sz="2400" b="1" dirty="0" smtClean="0">
              <a:latin typeface="微軟正黑體" panose="020B0604030504040204" pitchFamily="34" charset="-120"/>
              <a:ea typeface="微軟正黑體" panose="020B0604030504040204" pitchFamily="34" charset="-120"/>
            </a:endParaRPr>
          </a:p>
          <a:p>
            <a:pPr>
              <a:spcBef>
                <a:spcPts val="600"/>
              </a:spcBef>
              <a:buClr>
                <a:schemeClr val="accent1"/>
              </a:buClr>
              <a:buSzPct val="70000"/>
            </a:pPr>
            <a:endParaRPr lang="en-US" altLang="zh-TW" sz="1100" b="1" dirty="0">
              <a:latin typeface="微軟正黑體" panose="020B0604030504040204" pitchFamily="34" charset="-120"/>
              <a:ea typeface="微軟正黑體" panose="020B0604030504040204" pitchFamily="34" charset="-120"/>
            </a:endParaRPr>
          </a:p>
          <a:p>
            <a:pPr fontAlgn="auto">
              <a:spcAft>
                <a:spcPts val="0"/>
              </a:spcAft>
              <a:buClr>
                <a:schemeClr val="accent1"/>
              </a:buClr>
              <a:buSzPct val="70000"/>
              <a:defRPr/>
            </a:pPr>
            <a:r>
              <a:rPr lang="zh-TW" altLang="en-US" sz="3600" b="1" cap="small" dirty="0">
                <a:solidFill>
                  <a:schemeClr val="bg2">
                    <a:lumMod val="50000"/>
                  </a:schemeClr>
                </a:solidFill>
                <a:latin typeface="微軟正黑體" panose="020B0604030504040204" pitchFamily="34" charset="-120"/>
                <a:ea typeface="微軟正黑體" panose="020B0604030504040204" pitchFamily="34" charset="-120"/>
                <a:cs typeface="+mj-cs"/>
              </a:rPr>
              <a:t>酵素可分為</a:t>
            </a:r>
            <a:r>
              <a:rPr lang="en-US" altLang="zh-TW" sz="3600" b="1" cap="small" dirty="0">
                <a:solidFill>
                  <a:schemeClr val="bg2">
                    <a:lumMod val="50000"/>
                  </a:schemeClr>
                </a:solidFill>
                <a:latin typeface="微軟正黑體" panose="020B0604030504040204" pitchFamily="34" charset="-120"/>
                <a:ea typeface="微軟正黑體" panose="020B0604030504040204" pitchFamily="34" charset="-120"/>
                <a:cs typeface="+mj-cs"/>
              </a:rPr>
              <a:t>:</a:t>
            </a:r>
            <a:endParaRPr lang="zh-TW" altLang="en-US" sz="3600" b="1" cap="small" dirty="0">
              <a:solidFill>
                <a:schemeClr val="bg2">
                  <a:lumMod val="50000"/>
                </a:schemeClr>
              </a:solidFill>
              <a:latin typeface="微軟正黑體" panose="020B0604030504040204" pitchFamily="34" charset="-120"/>
              <a:ea typeface="微軟正黑體" panose="020B0604030504040204" pitchFamily="34" charset="-120"/>
              <a:cs typeface="+mj-cs"/>
            </a:endParaRPr>
          </a:p>
        </p:txBody>
      </p:sp>
      <p:pic>
        <p:nvPicPr>
          <p:cNvPr id="10" name="圖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119" y="2738074"/>
            <a:ext cx="8488641" cy="4114800"/>
          </a:xfrm>
          <a:prstGeom prst="rect">
            <a:avLst/>
          </a:prstGeom>
        </p:spPr>
      </p:pic>
      <p:sp>
        <p:nvSpPr>
          <p:cNvPr id="12" name="文字方塊 11"/>
          <p:cNvSpPr txBox="1"/>
          <p:nvPr/>
        </p:nvSpPr>
        <p:spPr>
          <a:xfrm>
            <a:off x="3173126" y="3565553"/>
            <a:ext cx="2515810" cy="2893100"/>
          </a:xfrm>
          <a:prstGeom prst="rect">
            <a:avLst/>
          </a:prstGeom>
          <a:solidFill>
            <a:schemeClr val="bg1"/>
          </a:solidFill>
        </p:spPr>
        <p:txBody>
          <a:bodyPr wrap="square" rtlCol="0">
            <a:spAutoFit/>
          </a:bodyPr>
          <a:lstStyle/>
          <a:p>
            <a:r>
              <a:rPr lang="zh-TW" altLang="en-US" sz="2600" b="1" dirty="0">
                <a:latin typeface="微軟正黑體" panose="020B0604030504040204" pitchFamily="34" charset="-120"/>
                <a:ea typeface="微軟正黑體" panose="020B0604030504040204" pitchFamily="34" charset="-120"/>
              </a:rPr>
              <a:t>可執行體內生化反應、</a:t>
            </a:r>
            <a:r>
              <a:rPr lang="zh-TW" altLang="en-US" sz="2600" b="1" dirty="0" smtClean="0">
                <a:latin typeface="微軟正黑體" panose="020B0604030504040204" pitchFamily="34" charset="-120"/>
                <a:ea typeface="微軟正黑體" panose="020B0604030504040204" pitchFamily="34" charset="-120"/>
              </a:rPr>
              <a:t>新陳代謝</a:t>
            </a:r>
            <a:endParaRPr lang="en-US" altLang="zh-TW" sz="2600" b="1" dirty="0" smtClean="0">
              <a:latin typeface="微軟正黑體" panose="020B0604030504040204" pitchFamily="34" charset="-120"/>
              <a:ea typeface="微軟正黑體" panose="020B0604030504040204" pitchFamily="34" charset="-120"/>
            </a:endParaRPr>
          </a:p>
          <a:p>
            <a:endParaRPr lang="en-US" altLang="zh-TW" sz="2600" b="1" dirty="0">
              <a:latin typeface="微軟正黑體" panose="020B0604030504040204" pitchFamily="34" charset="-120"/>
              <a:ea typeface="微軟正黑體" panose="020B0604030504040204" pitchFamily="34" charset="-120"/>
            </a:endParaRPr>
          </a:p>
          <a:p>
            <a:endParaRPr lang="en-US" altLang="zh-TW" sz="2600" b="1" dirty="0" smtClean="0">
              <a:latin typeface="微軟正黑體" panose="020B0604030504040204" pitchFamily="34" charset="-120"/>
              <a:ea typeface="微軟正黑體" panose="020B0604030504040204" pitchFamily="34" charset="-120"/>
            </a:endParaRPr>
          </a:p>
          <a:p>
            <a:endParaRPr lang="en-US" altLang="zh-TW" sz="2600" b="1" dirty="0" smtClean="0">
              <a:latin typeface="微軟正黑體" panose="020B0604030504040204" pitchFamily="34" charset="-120"/>
              <a:ea typeface="微軟正黑體" panose="020B0604030504040204" pitchFamily="34" charset="-120"/>
            </a:endParaRPr>
          </a:p>
          <a:p>
            <a:endParaRPr lang="en-US" altLang="zh-TW" sz="2600" b="1" dirty="0">
              <a:latin typeface="微軟正黑體" panose="020B0604030504040204" pitchFamily="34" charset="-120"/>
              <a:ea typeface="微軟正黑體" panose="020B0604030504040204" pitchFamily="34" charset="-120"/>
            </a:endParaRPr>
          </a:p>
          <a:p>
            <a:endParaRPr lang="en-US" altLang="zh-TW" sz="2600" b="1" dirty="0" smtClean="0">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507703" y="3565553"/>
            <a:ext cx="2526817" cy="2893100"/>
          </a:xfrm>
          <a:prstGeom prst="rect">
            <a:avLst/>
          </a:prstGeom>
          <a:solidFill>
            <a:schemeClr val="bg1"/>
          </a:solidFill>
        </p:spPr>
        <p:txBody>
          <a:bodyPr wrap="square" rtlCol="0">
            <a:spAutoFit/>
          </a:bodyPr>
          <a:lstStyle/>
          <a:p>
            <a:r>
              <a:rPr lang="zh-TW" altLang="en-US" sz="2600" b="1" dirty="0" smtClean="0">
                <a:latin typeface="微軟正黑體" panose="020B0604030504040204" pitchFamily="34" charset="-120"/>
                <a:ea typeface="微軟正黑體" panose="020B0604030504040204" pitchFamily="34" charset="-120"/>
              </a:rPr>
              <a:t>將食物分解成人體可吸收之成分</a:t>
            </a:r>
            <a:endParaRPr lang="en-US" altLang="zh-TW" sz="2600" b="1" dirty="0" smtClean="0">
              <a:latin typeface="微軟正黑體" panose="020B0604030504040204" pitchFamily="34" charset="-120"/>
              <a:ea typeface="微軟正黑體" panose="020B0604030504040204" pitchFamily="34" charset="-120"/>
            </a:endParaRPr>
          </a:p>
          <a:p>
            <a:endParaRPr lang="en-US" altLang="zh-TW" sz="2600" b="1" dirty="0" smtClean="0">
              <a:latin typeface="微軟正黑體" panose="020B0604030504040204" pitchFamily="34" charset="-120"/>
              <a:ea typeface="微軟正黑體" panose="020B0604030504040204" pitchFamily="34" charset="-120"/>
            </a:endParaRPr>
          </a:p>
          <a:p>
            <a:endParaRPr lang="en-US" altLang="zh-TW" sz="2600" b="1" dirty="0" smtClean="0">
              <a:latin typeface="微軟正黑體" panose="020B0604030504040204" pitchFamily="34" charset="-120"/>
              <a:ea typeface="微軟正黑體" panose="020B0604030504040204" pitchFamily="34" charset="-120"/>
            </a:endParaRPr>
          </a:p>
          <a:p>
            <a:endParaRPr lang="en-US" altLang="zh-TW" sz="2600" b="1" dirty="0" smtClean="0">
              <a:latin typeface="微軟正黑體" panose="020B0604030504040204" pitchFamily="34" charset="-120"/>
              <a:ea typeface="微軟正黑體" panose="020B0604030504040204" pitchFamily="34" charset="-120"/>
            </a:endParaRPr>
          </a:p>
          <a:p>
            <a:endParaRPr lang="en-US" altLang="zh-TW" sz="2600" b="1" dirty="0">
              <a:latin typeface="微軟正黑體" panose="020B0604030504040204" pitchFamily="34" charset="-120"/>
              <a:ea typeface="微軟正黑體" panose="020B0604030504040204" pitchFamily="34" charset="-120"/>
            </a:endParaRPr>
          </a:p>
          <a:p>
            <a:endParaRPr lang="en-US" altLang="zh-TW" sz="2600" b="1" dirty="0" smtClean="0">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5935253" y="3513944"/>
            <a:ext cx="2522190" cy="2893100"/>
          </a:xfrm>
          <a:prstGeom prst="rect">
            <a:avLst/>
          </a:prstGeom>
          <a:solidFill>
            <a:schemeClr val="bg1"/>
          </a:solidFill>
        </p:spPr>
        <p:txBody>
          <a:bodyPr wrap="square" rtlCol="0">
            <a:spAutoFit/>
          </a:bodyPr>
          <a:lstStyle/>
          <a:p>
            <a:r>
              <a:rPr lang="zh-TW" altLang="en-US" sz="2600" b="1" dirty="0">
                <a:latin typeface="微軟正黑體" panose="020B0604030504040204" pitchFamily="34" charset="-120"/>
                <a:ea typeface="微軟正黑體" panose="020B0604030504040204" pitchFamily="34" charset="-120"/>
              </a:rPr>
              <a:t>食物中所存在的</a:t>
            </a:r>
            <a:r>
              <a:rPr lang="zh-TW" altLang="en-US" sz="2600" b="1" dirty="0" smtClean="0">
                <a:latin typeface="微軟正黑體" panose="020B0604030504040204" pitchFamily="34" charset="-120"/>
                <a:ea typeface="微軟正黑體" panose="020B0604030504040204" pitchFamily="34" charset="-120"/>
              </a:rPr>
              <a:t>酵素，可</a:t>
            </a:r>
            <a:r>
              <a:rPr lang="zh-TW" altLang="en-US" sz="2600" b="1" dirty="0">
                <a:latin typeface="微軟正黑體" panose="020B0604030504040204" pitchFamily="34" charset="-120"/>
                <a:ea typeface="微軟正黑體" panose="020B0604030504040204" pitchFamily="34" charset="-120"/>
              </a:rPr>
              <a:t>幫助食物的</a:t>
            </a:r>
            <a:r>
              <a:rPr lang="zh-TW" altLang="en-US" sz="2600" b="1" dirty="0" smtClean="0">
                <a:latin typeface="微軟正黑體" panose="020B0604030504040204" pitchFamily="34" charset="-120"/>
                <a:ea typeface="微軟正黑體" panose="020B0604030504040204" pitchFamily="34" charset="-120"/>
              </a:rPr>
              <a:t>分解</a:t>
            </a:r>
            <a:endParaRPr lang="en-US" altLang="zh-TW" sz="2600" b="1" dirty="0" smtClean="0">
              <a:latin typeface="微軟正黑體" panose="020B0604030504040204" pitchFamily="34" charset="-120"/>
              <a:ea typeface="微軟正黑體" panose="020B0604030504040204" pitchFamily="34" charset="-120"/>
            </a:endParaRPr>
          </a:p>
          <a:p>
            <a:endParaRPr lang="en-US" altLang="zh-TW" sz="2600" b="1" dirty="0" smtClean="0">
              <a:latin typeface="微軟正黑體" panose="020B0604030504040204" pitchFamily="34" charset="-120"/>
              <a:ea typeface="微軟正黑體" panose="020B0604030504040204" pitchFamily="34" charset="-120"/>
            </a:endParaRPr>
          </a:p>
          <a:p>
            <a:endParaRPr lang="en-US" altLang="zh-TW" sz="2600" b="1" dirty="0">
              <a:latin typeface="微軟正黑體" panose="020B0604030504040204" pitchFamily="34" charset="-120"/>
              <a:ea typeface="微軟正黑體" panose="020B0604030504040204" pitchFamily="34" charset="-120"/>
            </a:endParaRPr>
          </a:p>
          <a:p>
            <a:endParaRPr lang="en-US" altLang="zh-TW" sz="2600" b="1" dirty="0" smtClean="0">
              <a:latin typeface="微軟正黑體" panose="020B0604030504040204" pitchFamily="34" charset="-120"/>
              <a:ea typeface="微軟正黑體" panose="020B0604030504040204" pitchFamily="34" charset="-120"/>
            </a:endParaRPr>
          </a:p>
          <a:p>
            <a:endParaRPr lang="en-US" altLang="zh-TW" sz="2600" b="1" dirty="0">
              <a:latin typeface="微軟正黑體" panose="020B0604030504040204" pitchFamily="34" charset="-120"/>
              <a:ea typeface="微軟正黑體" panose="020B0604030504040204" pitchFamily="34" charset="-120"/>
            </a:endParaRPr>
          </a:p>
        </p:txBody>
      </p:sp>
      <p:pic>
        <p:nvPicPr>
          <p:cNvPr id="15" name="圖片 14"/>
          <p:cNvPicPr>
            <a:picLocks noChangeAspect="1"/>
          </p:cNvPicPr>
          <p:nvPr/>
        </p:nvPicPr>
        <p:blipFill>
          <a:blip r:embed="rId4"/>
          <a:stretch>
            <a:fillRect/>
          </a:stretch>
        </p:blipFill>
        <p:spPr>
          <a:xfrm>
            <a:off x="824111" y="4587163"/>
            <a:ext cx="1960492" cy="1952279"/>
          </a:xfrm>
          <a:prstGeom prst="rect">
            <a:avLst/>
          </a:prstGeom>
        </p:spPr>
      </p:pic>
      <p:pic>
        <p:nvPicPr>
          <p:cNvPr id="18" name="圖片 17"/>
          <p:cNvPicPr>
            <a:picLocks noChangeAspect="1"/>
          </p:cNvPicPr>
          <p:nvPr/>
        </p:nvPicPr>
        <p:blipFill>
          <a:blip r:embed="rId5"/>
          <a:stretch>
            <a:fillRect/>
          </a:stretch>
        </p:blipFill>
        <p:spPr>
          <a:xfrm>
            <a:off x="3566380" y="4587163"/>
            <a:ext cx="1729302" cy="1993292"/>
          </a:xfrm>
          <a:prstGeom prst="rect">
            <a:avLst/>
          </a:prstGeom>
        </p:spPr>
      </p:pic>
      <p:pic>
        <p:nvPicPr>
          <p:cNvPr id="19" name="圖片 18"/>
          <p:cNvPicPr>
            <a:picLocks noChangeAspect="1"/>
          </p:cNvPicPr>
          <p:nvPr/>
        </p:nvPicPr>
        <p:blipFill>
          <a:blip r:embed="rId6"/>
          <a:stretch>
            <a:fillRect/>
          </a:stretch>
        </p:blipFill>
        <p:spPr>
          <a:xfrm>
            <a:off x="6451728" y="4898872"/>
            <a:ext cx="1559544" cy="1640570"/>
          </a:xfrm>
          <a:prstGeom prst="rect">
            <a:avLst/>
          </a:prstGeom>
        </p:spPr>
      </p:pic>
      <p:pic>
        <p:nvPicPr>
          <p:cNvPr id="3" name="圖片 2"/>
          <p:cNvPicPr>
            <a:picLocks noChangeAspect="1"/>
          </p:cNvPicPr>
          <p:nvPr/>
        </p:nvPicPr>
        <p:blipFill>
          <a:blip r:embed="rId7"/>
          <a:stretch>
            <a:fillRect/>
          </a:stretch>
        </p:blipFill>
        <p:spPr>
          <a:xfrm>
            <a:off x="7609123" y="113944"/>
            <a:ext cx="1030313" cy="1481456"/>
          </a:xfrm>
          <a:prstGeom prst="rect">
            <a:avLst/>
          </a:prstGeom>
        </p:spPr>
      </p:pic>
    </p:spTree>
    <p:extLst>
      <p:ext uri="{BB962C8B-B14F-4D97-AF65-F5344CB8AC3E}">
        <p14:creationId xmlns:p14="http://schemas.microsoft.com/office/powerpoint/2010/main" val="3326683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66800" y="2144629"/>
            <a:ext cx="6667500" cy="3810000"/>
          </a:xfrm>
        </p:spPr>
        <p:txBody>
          <a:bodyPr>
            <a:normAutofit/>
          </a:bodyPr>
          <a:lstStyle/>
          <a:p>
            <a:pPr marL="0" indent="0">
              <a:buNone/>
            </a:pPr>
            <a:r>
              <a:rPr lang="zh-TW" altLang="en-US" sz="2800" b="1" dirty="0">
                <a:latin typeface="微軟正黑體" panose="020B0604030504040204" pitchFamily="34" charset="-120"/>
                <a:ea typeface="微軟正黑體" panose="020B0604030504040204" pitchFamily="34" charset="-120"/>
              </a:rPr>
              <a:t>人體內，總共有一百多種酵素參與食物的消化過程，大致分為</a:t>
            </a:r>
            <a:r>
              <a:rPr lang="en-US" altLang="zh-TW" sz="2800" b="1" dirty="0" smtClean="0">
                <a:latin typeface="微軟正黑體" panose="020B0604030504040204" pitchFamily="34" charset="-120"/>
                <a:ea typeface="微軟正黑體" panose="020B0604030504040204" pitchFamily="34" charset="-120"/>
              </a:rPr>
              <a:t>:</a:t>
            </a:r>
          </a:p>
          <a:p>
            <a:pPr marL="0" indent="0">
              <a:buNone/>
            </a:pPr>
            <a:endParaRPr lang="en-US" altLang="zh-TW" sz="2800" b="1" dirty="0">
              <a:latin typeface="微軟正黑體" panose="020B0604030504040204" pitchFamily="34" charset="-120"/>
              <a:ea typeface="微軟正黑體" panose="020B0604030504040204" pitchFamily="34" charset="-120"/>
            </a:endParaRPr>
          </a:p>
          <a:p>
            <a:r>
              <a:rPr lang="zh-TW" altLang="en-US" sz="2800" b="1" dirty="0">
                <a:latin typeface="微軟正黑體" panose="020B0604030504040204" pitchFamily="34" charset="-120"/>
                <a:ea typeface="微軟正黑體" panose="020B0604030504040204" pitchFamily="34" charset="-120"/>
              </a:rPr>
              <a:t>澱粉酵素</a:t>
            </a:r>
            <a:r>
              <a:rPr lang="en-US" altLang="zh-TW" sz="2800" b="1" dirty="0">
                <a:latin typeface="微軟正黑體" panose="020B0604030504040204" pitchFamily="34" charset="-120"/>
                <a:ea typeface="微軟正黑體" panose="020B0604030504040204" pitchFamily="34" charset="-120"/>
              </a:rPr>
              <a:t>: </a:t>
            </a:r>
            <a:r>
              <a:rPr lang="zh-TW" altLang="en-US" sz="2800" b="1" dirty="0">
                <a:latin typeface="微軟正黑體" panose="020B0604030504040204" pitchFamily="34" charset="-120"/>
                <a:ea typeface="微軟正黑體" panose="020B0604030504040204" pitchFamily="34" charset="-120"/>
              </a:rPr>
              <a:t>將澱粉分解成葡萄糖</a:t>
            </a:r>
          </a:p>
          <a:p>
            <a:r>
              <a:rPr lang="zh-TW" altLang="en-US" sz="2800" b="1" dirty="0">
                <a:latin typeface="微軟正黑體" panose="020B0604030504040204" pitchFamily="34" charset="-120"/>
                <a:ea typeface="微軟正黑體" panose="020B0604030504040204" pitchFamily="34" charset="-120"/>
              </a:rPr>
              <a:t>蛋白酵素</a:t>
            </a:r>
            <a:r>
              <a:rPr lang="en-US" altLang="zh-TW" sz="2800" b="1" dirty="0">
                <a:latin typeface="微軟正黑體" panose="020B0604030504040204" pitchFamily="34" charset="-120"/>
                <a:ea typeface="微軟正黑體" panose="020B0604030504040204" pitchFamily="34" charset="-120"/>
              </a:rPr>
              <a:t>: </a:t>
            </a:r>
            <a:r>
              <a:rPr lang="zh-TW" altLang="en-US" sz="2800" b="1" dirty="0">
                <a:latin typeface="微軟正黑體" panose="020B0604030504040204" pitchFamily="34" charset="-120"/>
                <a:ea typeface="微軟正黑體" panose="020B0604030504040204" pitchFamily="34" charset="-120"/>
              </a:rPr>
              <a:t>將蛋白質分解成胺基酸</a:t>
            </a:r>
          </a:p>
          <a:p>
            <a:r>
              <a:rPr lang="zh-TW" altLang="en-US" sz="2800" b="1" dirty="0">
                <a:latin typeface="微軟正黑體" panose="020B0604030504040204" pitchFamily="34" charset="-120"/>
                <a:ea typeface="微軟正黑體" panose="020B0604030504040204" pitchFamily="34" charset="-120"/>
              </a:rPr>
              <a:t>脂肪酵素</a:t>
            </a:r>
            <a:r>
              <a:rPr lang="en-US" altLang="zh-TW" sz="2800" b="1" dirty="0">
                <a:latin typeface="微軟正黑體" panose="020B0604030504040204" pitchFamily="34" charset="-120"/>
                <a:ea typeface="微軟正黑體" panose="020B0604030504040204" pitchFamily="34" charset="-120"/>
              </a:rPr>
              <a:t>: </a:t>
            </a:r>
            <a:r>
              <a:rPr lang="zh-TW" altLang="en-US" sz="2800" b="1" dirty="0">
                <a:latin typeface="微軟正黑體" panose="020B0604030504040204" pitchFamily="34" charset="-120"/>
                <a:ea typeface="微軟正黑體" panose="020B0604030504040204" pitchFamily="34" charset="-120"/>
              </a:rPr>
              <a:t>將脂肪分解成脂肪酸</a:t>
            </a:r>
          </a:p>
          <a:p>
            <a:endParaRPr lang="zh-TW" altLang="en-US" sz="2800" b="1" dirty="0">
              <a:latin typeface="微軟正黑體" panose="020B0604030504040204" pitchFamily="34" charset="-120"/>
              <a:ea typeface="微軟正黑體" panose="020B0604030504040204" pitchFamily="34" charset="-120"/>
            </a:endParaRPr>
          </a:p>
          <a:p>
            <a:endParaRPr lang="zh-TW" altLang="en-US" sz="2800" b="1" dirty="0" smtClean="0">
              <a:latin typeface="微軟正黑體" panose="020B0604030504040204" pitchFamily="34" charset="-120"/>
              <a:ea typeface="微軟正黑體" panose="020B0604030504040204" pitchFamily="34" charset="-120"/>
            </a:endParaRPr>
          </a:p>
        </p:txBody>
      </p:sp>
      <p:sp>
        <p:nvSpPr>
          <p:cNvPr id="4" name="Title 1"/>
          <p:cNvSpPr txBox="1">
            <a:spLocks/>
          </p:cNvSpPr>
          <p:nvPr/>
        </p:nvSpPr>
        <p:spPr>
          <a:xfrm>
            <a:off x="1066800" y="872774"/>
            <a:ext cx="6172200" cy="750888"/>
          </a:xfrm>
          <a:prstGeom prst="rect">
            <a:avLst/>
          </a:prstGeom>
        </p:spPr>
        <p:txBody>
          <a:bodyPr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fontAlgn="auto">
              <a:spcAft>
                <a:spcPts val="0"/>
              </a:spcAft>
              <a:defRPr/>
            </a:pPr>
            <a:r>
              <a:rPr lang="en-US" altLang="zh-TW" sz="4400" b="1" dirty="0">
                <a:solidFill>
                  <a:schemeClr val="bg2">
                    <a:lumMod val="50000"/>
                  </a:schemeClr>
                </a:solidFill>
                <a:latin typeface="微軟正黑體" panose="020B0604030504040204" pitchFamily="34" charset="-120"/>
                <a:ea typeface="微軟正黑體" panose="020B0604030504040204" pitchFamily="34" charset="-120"/>
              </a:rPr>
              <a:t>~</a:t>
            </a:r>
            <a:r>
              <a:rPr lang="zh-TW" altLang="en-US" sz="4400" b="1" dirty="0">
                <a:solidFill>
                  <a:schemeClr val="bg2">
                    <a:lumMod val="50000"/>
                  </a:schemeClr>
                </a:solidFill>
                <a:latin typeface="微軟正黑體" panose="020B0604030504040204" pitchFamily="34" charset="-120"/>
                <a:ea typeface="微軟正黑體" panose="020B0604030504040204" pitchFamily="34" charset="-120"/>
              </a:rPr>
              <a:t>食物的剪刀</a:t>
            </a:r>
            <a:r>
              <a:rPr lang="en-US" altLang="zh-TW" sz="4400" b="1" dirty="0">
                <a:solidFill>
                  <a:schemeClr val="bg2">
                    <a:lumMod val="50000"/>
                  </a:schemeClr>
                </a:solidFill>
                <a:latin typeface="微軟正黑體" panose="020B0604030504040204" pitchFamily="34" charset="-120"/>
                <a:ea typeface="微軟正黑體" panose="020B0604030504040204" pitchFamily="34" charset="-120"/>
              </a:rPr>
              <a:t>~</a:t>
            </a:r>
            <a:r>
              <a:rPr lang="zh-TW" altLang="en-US" sz="4400" b="1" dirty="0">
                <a:solidFill>
                  <a:schemeClr val="bg2">
                    <a:lumMod val="50000"/>
                  </a:schemeClr>
                </a:solidFill>
                <a:latin typeface="微軟正黑體" panose="020B0604030504040204" pitchFamily="34" charset="-120"/>
                <a:ea typeface="微軟正黑體" panose="020B0604030504040204" pitchFamily="34" charset="-120"/>
              </a:rPr>
              <a:t/>
            </a:r>
            <a:br>
              <a:rPr lang="zh-TW" altLang="en-US" sz="4400" b="1" dirty="0">
                <a:solidFill>
                  <a:schemeClr val="bg2">
                    <a:lumMod val="50000"/>
                  </a:schemeClr>
                </a:solidFill>
                <a:latin typeface="微軟正黑體" panose="020B0604030504040204" pitchFamily="34" charset="-120"/>
                <a:ea typeface="微軟正黑體" panose="020B0604030504040204" pitchFamily="34" charset="-120"/>
              </a:rPr>
            </a:br>
            <a:r>
              <a:rPr lang="zh-TW" altLang="en-US" sz="4400" b="1" dirty="0">
                <a:solidFill>
                  <a:schemeClr val="bg2">
                    <a:lumMod val="50000"/>
                  </a:schemeClr>
                </a:solidFill>
                <a:latin typeface="微軟正黑體" panose="020B0604030504040204" pitchFamily="34" charset="-120"/>
                <a:ea typeface="微軟正黑體" panose="020B0604030504040204" pitchFamily="34" charset="-120"/>
              </a:rPr>
              <a:t>消化酵素的作用</a:t>
            </a:r>
            <a:endParaRPr lang="en-US" sz="44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5" name="Subtitle 2"/>
          <p:cNvSpPr txBox="1">
            <a:spLocks/>
          </p:cNvSpPr>
          <p:nvPr/>
        </p:nvSpPr>
        <p:spPr>
          <a:xfrm>
            <a:off x="1219200" y="5962650"/>
            <a:ext cx="6172200" cy="342900"/>
          </a:xfrm>
          <a:prstGeom prst="rect">
            <a:avLst/>
          </a:prstGeom>
        </p:spPr>
        <p:txBody>
          <a:bodyPr>
            <a:normAutofit/>
          </a:bodyPr>
          <a:lstStyle/>
          <a:p>
            <a:pPr>
              <a:spcBef>
                <a:spcPts val="600"/>
              </a:spcBef>
              <a:buClr>
                <a:schemeClr val="accent1"/>
              </a:buClr>
              <a:buSzPct val="70000"/>
              <a:buFont typeface="Wingdings" pitchFamily="2" charset="2"/>
              <a:buNone/>
            </a:pPr>
            <a:r>
              <a:rPr kumimoji="0" lang="zh-TW" altLang="en-US" sz="1600" dirty="0">
                <a:solidFill>
                  <a:srgbClr val="A34B73"/>
                </a:solidFill>
                <a:latin typeface="微軟正黑體" panose="020B0604030504040204" pitchFamily="34" charset="-120"/>
                <a:ea typeface="微軟正黑體" panose="020B0604030504040204" pitchFamily="34" charset="-120"/>
              </a:rPr>
              <a:t>每個孩子都是一個愛的奇蹟™</a:t>
            </a:r>
          </a:p>
        </p:txBody>
      </p:sp>
      <p:pic>
        <p:nvPicPr>
          <p:cNvPr id="15364" name="Picture 5"/>
          <p:cNvPicPr>
            <a:picLocks noChangeAspect="1"/>
          </p:cNvPicPr>
          <p:nvPr/>
        </p:nvPicPr>
        <p:blipFill>
          <a:blip r:embed="rId2"/>
          <a:srcRect/>
          <a:stretch>
            <a:fillRect/>
          </a:stretch>
        </p:blipFill>
        <p:spPr bwMode="auto">
          <a:xfrm>
            <a:off x="7734300" y="244475"/>
            <a:ext cx="1028700" cy="1481138"/>
          </a:xfrm>
          <a:prstGeom prst="rect">
            <a:avLst/>
          </a:prstGeom>
          <a:noFill/>
          <a:ln w="9525">
            <a:noFill/>
            <a:miter lim="800000"/>
            <a:headEnd/>
            <a:tailEnd/>
          </a:ln>
        </p:spPr>
      </p:pic>
    </p:spTree>
    <p:extLst>
      <p:ext uri="{BB962C8B-B14F-4D97-AF65-F5344CB8AC3E}">
        <p14:creationId xmlns:p14="http://schemas.microsoft.com/office/powerpoint/2010/main" val="3995478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98082" y="849312"/>
            <a:ext cx="6172200" cy="750888"/>
          </a:xfrm>
          <a:prstGeom prst="rect">
            <a:avLst/>
          </a:prstGeom>
        </p:spPr>
        <p:txBody>
          <a:bodyPr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fontAlgn="auto">
              <a:spcAft>
                <a:spcPts val="0"/>
              </a:spcAft>
              <a:defRPr/>
            </a:pPr>
            <a:r>
              <a:rPr lang="en-US" altLang="zh-TW" sz="4400" b="1" dirty="0" smtClean="0">
                <a:solidFill>
                  <a:schemeClr val="bg2">
                    <a:lumMod val="50000"/>
                  </a:schemeClr>
                </a:solidFill>
                <a:latin typeface="微軟正黑體" panose="020B0604030504040204" pitchFamily="34" charset="-120"/>
                <a:ea typeface="微軟正黑體" panose="020B0604030504040204" pitchFamily="34" charset="-120"/>
              </a:rPr>
              <a:t>~</a:t>
            </a:r>
            <a:r>
              <a:rPr lang="zh-TW" altLang="en-US" sz="4400" b="1" dirty="0" smtClean="0">
                <a:solidFill>
                  <a:schemeClr val="bg2">
                    <a:lumMod val="50000"/>
                  </a:schemeClr>
                </a:solidFill>
                <a:latin typeface="微軟正黑體" panose="020B0604030504040204" pitchFamily="34" charset="-120"/>
                <a:ea typeface="微軟正黑體" panose="020B0604030504040204" pitchFamily="34" charset="-120"/>
              </a:rPr>
              <a:t>食物的剪刀</a:t>
            </a:r>
            <a:r>
              <a:rPr lang="en-US" altLang="zh-TW" sz="4400" b="1" dirty="0" smtClean="0">
                <a:solidFill>
                  <a:schemeClr val="bg2">
                    <a:lumMod val="50000"/>
                  </a:schemeClr>
                </a:solidFill>
                <a:latin typeface="微軟正黑體" panose="020B0604030504040204" pitchFamily="34" charset="-120"/>
                <a:ea typeface="微軟正黑體" panose="020B0604030504040204" pitchFamily="34" charset="-120"/>
              </a:rPr>
              <a:t>~</a:t>
            </a:r>
            <a:r>
              <a:rPr lang="zh-TW" altLang="en-US" sz="4400" b="1" dirty="0">
                <a:solidFill>
                  <a:schemeClr val="bg2">
                    <a:lumMod val="50000"/>
                  </a:schemeClr>
                </a:solidFill>
                <a:latin typeface="微軟正黑體" panose="020B0604030504040204" pitchFamily="34" charset="-120"/>
                <a:ea typeface="微軟正黑體" panose="020B0604030504040204" pitchFamily="34" charset="-120"/>
              </a:rPr>
              <a:t/>
            </a:r>
            <a:br>
              <a:rPr lang="zh-TW" altLang="en-US" sz="4400" b="1" dirty="0">
                <a:solidFill>
                  <a:schemeClr val="bg2">
                    <a:lumMod val="50000"/>
                  </a:schemeClr>
                </a:solidFill>
                <a:latin typeface="微軟正黑體" panose="020B0604030504040204" pitchFamily="34" charset="-120"/>
                <a:ea typeface="微軟正黑體" panose="020B0604030504040204" pitchFamily="34" charset="-120"/>
              </a:rPr>
            </a:br>
            <a:r>
              <a:rPr lang="zh-TW" altLang="en-US" sz="4400" b="1" dirty="0" smtClean="0">
                <a:solidFill>
                  <a:schemeClr val="bg2">
                    <a:lumMod val="50000"/>
                  </a:schemeClr>
                </a:solidFill>
                <a:latin typeface="微軟正黑體" panose="020B0604030504040204" pitchFamily="34" charset="-120"/>
                <a:ea typeface="微軟正黑體" panose="020B0604030504040204" pitchFamily="34" charset="-120"/>
              </a:rPr>
              <a:t>消化酵素哪裡來</a:t>
            </a:r>
            <a:r>
              <a:rPr lang="en-US" altLang="zh-TW" sz="4400" b="1" dirty="0" smtClean="0">
                <a:solidFill>
                  <a:schemeClr val="bg2">
                    <a:lumMod val="50000"/>
                  </a:schemeClr>
                </a:solidFill>
                <a:latin typeface="微軟正黑體" panose="020B0604030504040204" pitchFamily="34" charset="-120"/>
                <a:ea typeface="微軟正黑體" panose="020B0604030504040204" pitchFamily="34" charset="-120"/>
              </a:rPr>
              <a:t>??</a:t>
            </a:r>
            <a:endParaRPr lang="en-US" sz="4400" b="1" dirty="0">
              <a:solidFill>
                <a:schemeClr val="bg2">
                  <a:lumMod val="50000"/>
                </a:schemeClr>
              </a:solidFill>
              <a:latin typeface="微軟正黑體" panose="020B0604030504040204" pitchFamily="34" charset="-120"/>
              <a:ea typeface="微軟正黑體" panose="020B0604030504040204" pitchFamily="34" charset="-120"/>
            </a:endParaRPr>
          </a:p>
        </p:txBody>
      </p:sp>
      <p:pic>
        <p:nvPicPr>
          <p:cNvPr id="15364" name="Picture 5"/>
          <p:cNvPicPr>
            <a:picLocks noChangeAspect="1"/>
          </p:cNvPicPr>
          <p:nvPr/>
        </p:nvPicPr>
        <p:blipFill>
          <a:blip r:embed="rId2"/>
          <a:srcRect/>
          <a:stretch>
            <a:fillRect/>
          </a:stretch>
        </p:blipFill>
        <p:spPr bwMode="auto">
          <a:xfrm>
            <a:off x="7734300" y="244475"/>
            <a:ext cx="1028700" cy="1481138"/>
          </a:xfrm>
          <a:prstGeom prst="rect">
            <a:avLst/>
          </a:prstGeom>
          <a:noFill/>
          <a:ln w="9525">
            <a:noFill/>
            <a:miter lim="800000"/>
            <a:headEnd/>
            <a:tailEnd/>
          </a:ln>
        </p:spPr>
      </p:pic>
      <p:pic>
        <p:nvPicPr>
          <p:cNvPr id="18" name="圖片 17"/>
          <p:cNvPicPr>
            <a:picLocks noChangeAspect="1"/>
          </p:cNvPicPr>
          <p:nvPr/>
        </p:nvPicPr>
        <p:blipFill>
          <a:blip r:embed="rId3"/>
          <a:stretch>
            <a:fillRect/>
          </a:stretch>
        </p:blipFill>
        <p:spPr>
          <a:xfrm>
            <a:off x="762000" y="1703246"/>
            <a:ext cx="7391399" cy="5056187"/>
          </a:xfrm>
          <a:prstGeom prst="rect">
            <a:avLst/>
          </a:prstGeom>
        </p:spPr>
      </p:pic>
      <p:sp>
        <p:nvSpPr>
          <p:cNvPr id="19" name="文字方塊 18"/>
          <p:cNvSpPr txBox="1"/>
          <p:nvPr/>
        </p:nvSpPr>
        <p:spPr>
          <a:xfrm flipH="1">
            <a:off x="342900" y="6324600"/>
            <a:ext cx="4267200" cy="369332"/>
          </a:xfrm>
          <a:prstGeom prst="rect">
            <a:avLst/>
          </a:prstGeom>
          <a:noFill/>
        </p:spPr>
        <p:txBody>
          <a:bodyPr wrap="square" rtlCol="0">
            <a:spAutoFit/>
          </a:bodyPr>
          <a:lstStyle/>
          <a:p>
            <a:pPr>
              <a:spcBef>
                <a:spcPts val="600"/>
              </a:spcBef>
              <a:buClr>
                <a:schemeClr val="accent1"/>
              </a:buClr>
              <a:buSzPct val="70000"/>
              <a:buFont typeface="Wingdings" pitchFamily="2" charset="2"/>
              <a:buNone/>
            </a:pPr>
            <a:r>
              <a:rPr kumimoji="0" lang="zh-TW" altLang="en-US">
                <a:solidFill>
                  <a:srgbClr val="A34B73"/>
                </a:solidFill>
                <a:latin typeface="微軟正黑體" panose="020B0604030504040204" pitchFamily="34" charset="-120"/>
                <a:ea typeface="微軟正黑體" panose="020B0604030504040204" pitchFamily="34" charset="-120"/>
              </a:rPr>
              <a:t>每個孩子都是一個愛的奇蹟™</a:t>
            </a:r>
            <a:endParaRPr kumimoji="0" lang="zh-TW" altLang="en-US" dirty="0">
              <a:solidFill>
                <a:srgbClr val="A34B7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03918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66800" y="1447800"/>
            <a:ext cx="6667500" cy="4191000"/>
          </a:xfrm>
        </p:spPr>
        <p:txBody>
          <a:bodyPr>
            <a:normAutofit lnSpcReduction="10000"/>
          </a:bodyPr>
          <a:lstStyle/>
          <a:p>
            <a:r>
              <a:rPr lang="zh-TW" altLang="en-US" sz="2800" dirty="0">
                <a:latin typeface="微軟正黑體" panose="020B0604030504040204" pitchFamily="34" charset="-120"/>
                <a:ea typeface="微軟正黑體" panose="020B0604030504040204" pitchFamily="34" charset="-120"/>
              </a:rPr>
              <a:t>對熱敏感為酵素的特徴</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一般酵素的耐熱温度約為</a:t>
            </a:r>
            <a:r>
              <a:rPr lang="en-US" altLang="zh-TW" sz="2800" dirty="0">
                <a:latin typeface="微軟正黑體" panose="020B0604030504040204" pitchFamily="34" charset="-120"/>
                <a:ea typeface="微軟正黑體" panose="020B0604030504040204" pitchFamily="34" charset="-120"/>
              </a:rPr>
              <a:t>50℃</a:t>
            </a:r>
          </a:p>
          <a:p>
            <a:r>
              <a:rPr lang="zh-TW" altLang="en-US" sz="2800" dirty="0">
                <a:latin typeface="微軟正黑體" panose="020B0604030504040204" pitchFamily="34" charset="-120"/>
                <a:ea typeface="微軟正黑體" panose="020B0604030504040204" pitchFamily="34" charset="-120"/>
              </a:rPr>
              <a:t>加熱過的食物不存在有酵素的活性</a:t>
            </a:r>
          </a:p>
          <a:p>
            <a:r>
              <a:rPr lang="zh-TW" altLang="en-US" sz="2800" dirty="0">
                <a:latin typeface="微軟正黑體" panose="020B0604030504040204" pitchFamily="34" charset="-120"/>
                <a:ea typeface="微軟正黑體" panose="020B0604030504040204" pitchFamily="34" charset="-120"/>
              </a:rPr>
              <a:t>如果飲食中大部分為熟食時，從食物中獲得的酵素量大量減少，因此增加分泌酵素器官的</a:t>
            </a:r>
            <a:r>
              <a:rPr lang="zh-TW" altLang="en-US" sz="2800" dirty="0" smtClean="0">
                <a:latin typeface="微軟正黑體" panose="020B0604030504040204" pitchFamily="34" charset="-120"/>
                <a:ea typeface="微軟正黑體" panose="020B0604030504040204" pitchFamily="34" charset="-120"/>
              </a:rPr>
              <a:t>負擔</a:t>
            </a:r>
            <a:endParaRPr lang="en-US" altLang="zh-TW" sz="2800" dirty="0" smtClean="0">
              <a:latin typeface="微軟正黑體" panose="020B0604030504040204" pitchFamily="34" charset="-120"/>
              <a:ea typeface="微軟正黑體" panose="020B0604030504040204" pitchFamily="34" charset="-120"/>
            </a:endParaRPr>
          </a:p>
          <a:p>
            <a:pPr marL="0" indent="0">
              <a:buNone/>
            </a:pPr>
            <a:endParaRPr lang="zh-TW" altLang="en-US" sz="2800" dirty="0">
              <a:latin typeface="微軟正黑體" panose="020B0604030504040204" pitchFamily="34" charset="-120"/>
              <a:ea typeface="微軟正黑體" panose="020B0604030504040204" pitchFamily="34" charset="-120"/>
            </a:endParaRPr>
          </a:p>
          <a:p>
            <a:pPr marL="0" indent="0" algn="ctr">
              <a:buNone/>
            </a:pPr>
            <a:r>
              <a:rPr lang="en-US" altLang="zh-TW" sz="3600" b="1" dirty="0" smtClean="0">
                <a:solidFill>
                  <a:schemeClr val="tx2">
                    <a:lumMod val="75000"/>
                  </a:schemeClr>
                </a:solidFill>
                <a:latin typeface="微軟正黑體" panose="020B0604030504040204" pitchFamily="34" charset="-120"/>
                <a:ea typeface="微軟正黑體" panose="020B0604030504040204" pitchFamily="34" charset="-120"/>
              </a:rPr>
              <a:t>~</a:t>
            </a:r>
            <a:r>
              <a:rPr lang="zh-TW" altLang="en-US" sz="3600" b="1" dirty="0" smtClean="0">
                <a:solidFill>
                  <a:schemeClr val="tx2">
                    <a:lumMod val="75000"/>
                  </a:schemeClr>
                </a:solidFill>
                <a:latin typeface="微軟正黑體" panose="020B0604030504040204" pitchFamily="34" charset="-120"/>
                <a:ea typeface="微軟正黑體" panose="020B0604030504040204" pitchFamily="34" charset="-120"/>
              </a:rPr>
              <a:t>現代飲食多為熟食</a:t>
            </a:r>
            <a:r>
              <a:rPr lang="en-US" altLang="zh-TW" sz="3600" b="1" dirty="0" smtClean="0">
                <a:solidFill>
                  <a:schemeClr val="tx2">
                    <a:lumMod val="75000"/>
                  </a:schemeClr>
                </a:solidFill>
                <a:latin typeface="微軟正黑體" panose="020B0604030504040204" pitchFamily="34" charset="-120"/>
                <a:ea typeface="微軟正黑體" panose="020B0604030504040204" pitchFamily="34" charset="-120"/>
              </a:rPr>
              <a:t>~</a:t>
            </a:r>
          </a:p>
          <a:p>
            <a:pPr marL="0" indent="0" algn="ctr">
              <a:buNone/>
            </a:pPr>
            <a:r>
              <a:rPr lang="zh-TW" altLang="en-US" sz="3600" b="1" dirty="0" smtClean="0">
                <a:solidFill>
                  <a:schemeClr val="tx2">
                    <a:lumMod val="75000"/>
                  </a:schemeClr>
                </a:solidFill>
                <a:latin typeface="微軟正黑體" panose="020B0604030504040204" pitchFamily="34" charset="-120"/>
                <a:ea typeface="微軟正黑體" panose="020B0604030504040204" pitchFamily="34" charset="-120"/>
              </a:rPr>
              <a:t>無法提供食物酵素</a:t>
            </a:r>
            <a:endParaRPr lang="zh-TW" altLang="en-US" sz="3600" b="1"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4" name="Title 1"/>
          <p:cNvSpPr txBox="1">
            <a:spLocks/>
          </p:cNvSpPr>
          <p:nvPr/>
        </p:nvSpPr>
        <p:spPr>
          <a:xfrm>
            <a:off x="1189522" y="533400"/>
            <a:ext cx="6172200" cy="750888"/>
          </a:xfrm>
          <a:prstGeom prst="rect">
            <a:avLst/>
          </a:prstGeom>
        </p:spPr>
        <p:txBody>
          <a:bodyPr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fontAlgn="auto">
              <a:spcAft>
                <a:spcPts val="0"/>
              </a:spcAft>
              <a:defRPr/>
            </a:pPr>
            <a:r>
              <a:rPr lang="zh-TW" altLang="en-US" sz="4400" b="1" dirty="0" smtClean="0">
                <a:solidFill>
                  <a:schemeClr val="bg2">
                    <a:lumMod val="50000"/>
                  </a:schemeClr>
                </a:solidFill>
                <a:latin typeface="微軟正黑體" panose="020B0604030504040204" pitchFamily="34" charset="-120"/>
                <a:ea typeface="微軟正黑體" panose="020B0604030504040204" pitchFamily="34" charset="-120"/>
              </a:rPr>
              <a:t>酵素</a:t>
            </a:r>
            <a:r>
              <a:rPr lang="zh-TW" altLang="en-US" sz="4400" b="1" dirty="0">
                <a:solidFill>
                  <a:schemeClr val="bg2">
                    <a:lumMod val="50000"/>
                  </a:schemeClr>
                </a:solidFill>
                <a:latin typeface="微軟正黑體" panose="020B0604030504040204" pitchFamily="34" charset="-120"/>
                <a:ea typeface="微軟正黑體" panose="020B0604030504040204" pitchFamily="34" charset="-120"/>
              </a:rPr>
              <a:t>不耐熱</a:t>
            </a:r>
            <a:endParaRPr lang="en-US" sz="44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5" name="Subtitle 2"/>
          <p:cNvSpPr txBox="1">
            <a:spLocks/>
          </p:cNvSpPr>
          <p:nvPr/>
        </p:nvSpPr>
        <p:spPr>
          <a:xfrm>
            <a:off x="1219200" y="5962650"/>
            <a:ext cx="6172200" cy="342900"/>
          </a:xfrm>
          <a:prstGeom prst="rect">
            <a:avLst/>
          </a:prstGeom>
        </p:spPr>
        <p:txBody>
          <a:bodyPr>
            <a:normAutofit/>
          </a:bodyPr>
          <a:lstStyle/>
          <a:p>
            <a:pPr>
              <a:spcBef>
                <a:spcPts val="600"/>
              </a:spcBef>
              <a:buClr>
                <a:schemeClr val="accent1"/>
              </a:buClr>
              <a:buSzPct val="70000"/>
              <a:buFont typeface="Wingdings" pitchFamily="2" charset="2"/>
              <a:buNone/>
            </a:pPr>
            <a:r>
              <a:rPr kumimoji="0" lang="zh-TW" altLang="en-US" sz="1600" dirty="0">
                <a:solidFill>
                  <a:srgbClr val="A34B73"/>
                </a:solidFill>
                <a:latin typeface="微軟正黑體" panose="020B0604030504040204" pitchFamily="34" charset="-120"/>
                <a:ea typeface="微軟正黑體" panose="020B0604030504040204" pitchFamily="34" charset="-120"/>
              </a:rPr>
              <a:t>每個孩子都是一個愛的奇蹟™</a:t>
            </a:r>
          </a:p>
        </p:txBody>
      </p:sp>
      <p:pic>
        <p:nvPicPr>
          <p:cNvPr id="15364" name="Picture 5"/>
          <p:cNvPicPr>
            <a:picLocks noChangeAspect="1"/>
          </p:cNvPicPr>
          <p:nvPr/>
        </p:nvPicPr>
        <p:blipFill>
          <a:blip r:embed="rId2"/>
          <a:srcRect/>
          <a:stretch>
            <a:fillRect/>
          </a:stretch>
        </p:blipFill>
        <p:spPr bwMode="auto">
          <a:xfrm>
            <a:off x="7734300" y="244475"/>
            <a:ext cx="1028700" cy="1481138"/>
          </a:xfrm>
          <a:prstGeom prst="rect">
            <a:avLst/>
          </a:prstGeom>
          <a:noFill/>
          <a:ln w="9525">
            <a:noFill/>
            <a:miter lim="800000"/>
            <a:headEnd/>
            <a:tailEnd/>
          </a:ln>
        </p:spPr>
      </p:pic>
    </p:spTree>
    <p:extLst>
      <p:ext uri="{BB962C8B-B14F-4D97-AF65-F5344CB8AC3E}">
        <p14:creationId xmlns:p14="http://schemas.microsoft.com/office/powerpoint/2010/main" val="3544199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905000"/>
            <a:ext cx="7562850" cy="4419600"/>
          </a:xfrm>
        </p:spPr>
        <p:txBody>
          <a:bodyPr>
            <a:normAutofit lnSpcReduction="10000"/>
          </a:bodyPr>
          <a:lstStyle/>
          <a:p>
            <a:r>
              <a:rPr lang="zh-TW" altLang="en-US" sz="3000" dirty="0">
                <a:latin typeface="微軟正黑體" panose="020B0604030504040204" pitchFamily="34" charset="-120"/>
                <a:ea typeface="微軟正黑體" panose="020B0604030504040204" pitchFamily="34" charset="-120"/>
              </a:rPr>
              <a:t>癌症關懷基金會針對國小</a:t>
            </a:r>
            <a:r>
              <a:rPr lang="en-US" altLang="zh-TW" sz="3000" dirty="0">
                <a:latin typeface="微軟正黑體" panose="020B0604030504040204" pitchFamily="34" charset="-120"/>
                <a:ea typeface="微軟正黑體" panose="020B0604030504040204" pitchFamily="34" charset="-120"/>
              </a:rPr>
              <a:t>3</a:t>
            </a:r>
            <a:r>
              <a:rPr lang="zh-TW" altLang="en-US" sz="3000" dirty="0">
                <a:latin typeface="微軟正黑體" panose="020B0604030504040204" pitchFamily="34" charset="-120"/>
                <a:ea typeface="微軟正黑體" panose="020B0604030504040204" pitchFamily="34" charset="-120"/>
              </a:rPr>
              <a:t>至</a:t>
            </a:r>
            <a:r>
              <a:rPr lang="en-US" altLang="zh-TW" sz="3000" dirty="0">
                <a:latin typeface="微軟正黑體" panose="020B0604030504040204" pitchFamily="34" charset="-120"/>
                <a:ea typeface="微軟正黑體" panose="020B0604030504040204" pitchFamily="34" charset="-120"/>
              </a:rPr>
              <a:t>6</a:t>
            </a:r>
            <a:r>
              <a:rPr lang="zh-TW" altLang="en-US" sz="3000" dirty="0">
                <a:latin typeface="微軟正黑體" panose="020B0604030504040204" pitchFamily="34" charset="-120"/>
                <a:ea typeface="微軟正黑體" panose="020B0604030504040204" pitchFamily="34" charset="-120"/>
              </a:rPr>
              <a:t>年級學生做的問卷調查顯示，除了學校提供的營養午餐外，其餘</a:t>
            </a:r>
            <a:r>
              <a:rPr lang="en-US" altLang="zh-TW" sz="3000" dirty="0">
                <a:latin typeface="微軟正黑體" panose="020B0604030504040204" pitchFamily="34" charset="-120"/>
                <a:ea typeface="微軟正黑體" panose="020B0604030504040204" pitchFamily="34" charset="-120"/>
              </a:rPr>
              <a:t>2</a:t>
            </a:r>
            <a:r>
              <a:rPr lang="zh-TW" altLang="en-US" sz="3000" dirty="0">
                <a:latin typeface="微軟正黑體" panose="020B0604030504040204" pitchFamily="34" charset="-120"/>
                <a:ea typeface="微軟正黑體" panose="020B0604030504040204" pitchFamily="34" charset="-120"/>
              </a:rPr>
              <a:t>餐有</a:t>
            </a:r>
            <a:r>
              <a:rPr lang="en-US" altLang="zh-TW" sz="3000" dirty="0">
                <a:latin typeface="微軟正黑體" panose="020B0604030504040204" pitchFamily="34" charset="-120"/>
                <a:ea typeface="微軟正黑體" panose="020B0604030504040204" pitchFamily="34" charset="-120"/>
              </a:rPr>
              <a:t>61.9%</a:t>
            </a:r>
            <a:r>
              <a:rPr lang="zh-TW" altLang="en-US" sz="3000" dirty="0">
                <a:latin typeface="微軟正黑體" panose="020B0604030504040204" pitchFamily="34" charset="-120"/>
                <a:ea typeface="微軟正黑體" panose="020B0604030504040204" pitchFamily="34" charset="-120"/>
              </a:rPr>
              <a:t>的學生外</a:t>
            </a:r>
            <a:r>
              <a:rPr lang="zh-TW" altLang="en-US" sz="3000" dirty="0" smtClean="0">
                <a:latin typeface="微軟正黑體" panose="020B0604030504040204" pitchFamily="34" charset="-120"/>
                <a:ea typeface="微軟正黑體" panose="020B0604030504040204" pitchFamily="34" charset="-120"/>
              </a:rPr>
              <a:t>食</a:t>
            </a:r>
            <a:endParaRPr lang="en-US" altLang="zh-TW" sz="3000" dirty="0" smtClean="0">
              <a:latin typeface="微軟正黑體" panose="020B0604030504040204" pitchFamily="34" charset="-120"/>
              <a:ea typeface="微軟正黑體" panose="020B0604030504040204" pitchFamily="34" charset="-120"/>
            </a:endParaRPr>
          </a:p>
          <a:p>
            <a:r>
              <a:rPr lang="zh-TW" altLang="en-US" sz="3000" dirty="0">
                <a:latin typeface="微軟正黑體" panose="020B0604030504040204" pitchFamily="34" charset="-120"/>
                <a:ea typeface="微軟正黑體" panose="020B0604030504040204" pitchFamily="34" charset="-120"/>
              </a:rPr>
              <a:t>外食的選擇通常是油炸、零食或含糖飲料，大多不是天然食物，而是再製品</a:t>
            </a:r>
            <a:r>
              <a:rPr lang="zh-TW" altLang="en-US" sz="3000" dirty="0" smtClean="0">
                <a:latin typeface="微軟正黑體" panose="020B0604030504040204" pitchFamily="34" charset="-120"/>
                <a:ea typeface="微軟正黑體" panose="020B0604030504040204" pitchFamily="34" charset="-120"/>
              </a:rPr>
              <a:t>。</a:t>
            </a:r>
            <a:endParaRPr lang="en-US" altLang="zh-TW" sz="3000" dirty="0" smtClean="0">
              <a:latin typeface="微軟正黑體" panose="020B0604030504040204" pitchFamily="34" charset="-120"/>
              <a:ea typeface="微軟正黑體" panose="020B0604030504040204" pitchFamily="34" charset="-120"/>
            </a:endParaRPr>
          </a:p>
          <a:p>
            <a:r>
              <a:rPr lang="zh-TW" altLang="en-US" sz="3000" dirty="0" smtClean="0">
                <a:latin typeface="微軟正黑體" panose="020B0604030504040204" pitchFamily="34" charset="-120"/>
                <a:ea typeface="微軟正黑體" panose="020B0604030504040204" pitchFamily="34" charset="-120"/>
              </a:rPr>
              <a:t>學童平均攝取量為每人每天</a:t>
            </a:r>
            <a:r>
              <a:rPr lang="en-US" altLang="zh-TW" sz="3000" dirty="0" smtClean="0">
                <a:latin typeface="微軟正黑體" panose="020B0604030504040204" pitchFamily="34" charset="-120"/>
                <a:ea typeface="微軟正黑體" panose="020B0604030504040204" pitchFamily="34" charset="-120"/>
              </a:rPr>
              <a:t>2.44</a:t>
            </a:r>
            <a:r>
              <a:rPr lang="zh-TW" altLang="en-US" sz="3000" dirty="0" smtClean="0">
                <a:latin typeface="微軟正黑體" panose="020B0604030504040204" pitchFamily="34" charset="-120"/>
                <a:ea typeface="微軟正黑體" panose="020B0604030504040204" pitchFamily="34" charset="-120"/>
              </a:rPr>
              <a:t>份，相較於新版飲食指南的建議量</a:t>
            </a:r>
            <a:r>
              <a:rPr lang="en-US" altLang="zh-TW" sz="3000" dirty="0" smtClean="0">
                <a:latin typeface="微軟正黑體" panose="020B0604030504040204" pitchFamily="34" charset="-120"/>
                <a:ea typeface="微軟正黑體" panose="020B0604030504040204" pitchFamily="34" charset="-120"/>
              </a:rPr>
              <a:t>3~5</a:t>
            </a:r>
            <a:r>
              <a:rPr lang="zh-TW" altLang="en-US" sz="3000" dirty="0" smtClean="0">
                <a:latin typeface="微軟正黑體" panose="020B0604030504040204" pitchFamily="34" charset="-120"/>
                <a:ea typeface="微軟正黑體" panose="020B0604030504040204" pitchFamily="34" charset="-120"/>
              </a:rPr>
              <a:t>碟明顯不足，水果則每人每天吃</a:t>
            </a:r>
            <a:r>
              <a:rPr lang="en-US" altLang="zh-TW" sz="3000" dirty="0" smtClean="0">
                <a:latin typeface="微軟正黑體" panose="020B0604030504040204" pitchFamily="34" charset="-120"/>
                <a:ea typeface="微軟正黑體" panose="020B0604030504040204" pitchFamily="34" charset="-120"/>
              </a:rPr>
              <a:t>2.27 </a:t>
            </a:r>
            <a:r>
              <a:rPr lang="zh-TW" altLang="en-US" sz="3000" dirty="0" smtClean="0">
                <a:latin typeface="微軟正黑體" panose="020B0604030504040204" pitchFamily="34" charset="-120"/>
                <a:ea typeface="微軟正黑體" panose="020B0604030504040204" pitchFamily="34" charset="-120"/>
              </a:rPr>
              <a:t>份，比對新版飲食指南的建議</a:t>
            </a:r>
            <a:r>
              <a:rPr lang="en-US" altLang="zh-TW" sz="3000" dirty="0" smtClean="0">
                <a:latin typeface="微軟正黑體" panose="020B0604030504040204" pitchFamily="34" charset="-120"/>
                <a:ea typeface="微軟正黑體" panose="020B0604030504040204" pitchFamily="34" charset="-120"/>
              </a:rPr>
              <a:t>2~4</a:t>
            </a:r>
            <a:r>
              <a:rPr lang="zh-TW" altLang="en-US" sz="3000" dirty="0" smtClean="0">
                <a:latin typeface="微軟正黑體" panose="020B0604030504040204" pitchFamily="34" charset="-120"/>
                <a:ea typeface="微軟正黑體" panose="020B0604030504040204" pitchFamily="34" charset="-120"/>
              </a:rPr>
              <a:t>份</a:t>
            </a:r>
            <a:r>
              <a:rPr lang="en-US" altLang="zh-TW" sz="3000" dirty="0" smtClean="0">
                <a:latin typeface="微軟正黑體" panose="020B0604030504040204" pitchFamily="34" charset="-120"/>
                <a:ea typeface="微軟正黑體" panose="020B0604030504040204" pitchFamily="34" charset="-120"/>
              </a:rPr>
              <a:t>(</a:t>
            </a:r>
            <a:r>
              <a:rPr lang="zh-TW" altLang="en-US" sz="3000" dirty="0" smtClean="0">
                <a:latin typeface="微軟正黑體" panose="020B0604030504040204" pitchFamily="34" charset="-120"/>
                <a:ea typeface="微軟正黑體" panose="020B0604030504040204" pitchFamily="34" charset="-120"/>
              </a:rPr>
              <a:t>一份約拳頭大</a:t>
            </a:r>
            <a:r>
              <a:rPr lang="en-US" altLang="zh-TW" sz="3000" dirty="0" smtClean="0">
                <a:latin typeface="微軟正黑體" panose="020B0604030504040204" pitchFamily="34" charset="-120"/>
                <a:ea typeface="微軟正黑體" panose="020B0604030504040204" pitchFamily="34" charset="-120"/>
              </a:rPr>
              <a:t>)</a:t>
            </a:r>
            <a:r>
              <a:rPr lang="zh-TW" altLang="en-US" sz="3000" dirty="0" smtClean="0">
                <a:latin typeface="微軟正黑體" panose="020B0604030504040204" pitchFamily="34" charset="-120"/>
                <a:ea typeface="微軟正黑體" panose="020B0604030504040204" pitchFamily="34" charset="-120"/>
              </a:rPr>
              <a:t>可達低標。</a:t>
            </a:r>
            <a:endParaRPr lang="en-US" altLang="zh-TW" sz="3000" dirty="0" smtClean="0">
              <a:latin typeface="微軟正黑體" panose="020B0604030504040204" pitchFamily="34" charset="-120"/>
              <a:ea typeface="微軟正黑體" panose="020B0604030504040204" pitchFamily="34" charset="-120"/>
            </a:endParaRPr>
          </a:p>
          <a:p>
            <a:pPr marL="0" indent="0" algn="r">
              <a:buNone/>
            </a:pPr>
            <a:r>
              <a:rPr lang="en-US" altLang="zh-TW" sz="1800" i="1" dirty="0">
                <a:latin typeface="微軟正黑體" panose="020B0604030504040204" pitchFamily="34" charset="-120"/>
                <a:ea typeface="微軟正黑體" panose="020B0604030504040204" pitchFamily="34" charset="-120"/>
              </a:rPr>
              <a:t>(2014</a:t>
            </a:r>
            <a:r>
              <a:rPr lang="zh-TW" altLang="en-US" sz="1800" i="1" dirty="0">
                <a:latin typeface="微軟正黑體" panose="020B0604030504040204" pitchFamily="34" charset="-120"/>
                <a:ea typeface="微軟正黑體" panose="020B0604030504040204" pitchFamily="34" charset="-120"/>
              </a:rPr>
              <a:t>年</a:t>
            </a:r>
            <a:r>
              <a:rPr lang="en-US" altLang="zh-TW" sz="1800" i="1" dirty="0">
                <a:latin typeface="微軟正黑體" panose="020B0604030504040204" pitchFamily="34" charset="-120"/>
                <a:ea typeface="微軟正黑體" panose="020B0604030504040204" pitchFamily="34" charset="-120"/>
              </a:rPr>
              <a:t>05</a:t>
            </a:r>
            <a:r>
              <a:rPr lang="zh-TW" altLang="en-US" sz="1800" i="1" dirty="0">
                <a:latin typeface="微軟正黑體" panose="020B0604030504040204" pitchFamily="34" charset="-120"/>
                <a:ea typeface="微軟正黑體" panose="020B0604030504040204" pitchFamily="34" charset="-120"/>
              </a:rPr>
              <a:t>月</a:t>
            </a:r>
            <a:r>
              <a:rPr lang="en-US" altLang="zh-TW" sz="1800" i="1" dirty="0">
                <a:latin typeface="微軟正黑體" panose="020B0604030504040204" pitchFamily="34" charset="-120"/>
                <a:ea typeface="微軟正黑體" panose="020B0604030504040204" pitchFamily="34" charset="-120"/>
              </a:rPr>
              <a:t>29</a:t>
            </a:r>
            <a:r>
              <a:rPr lang="zh-TW" altLang="en-US" sz="1800" i="1" dirty="0">
                <a:latin typeface="微軟正黑體" panose="020B0604030504040204" pitchFamily="34" charset="-120"/>
                <a:ea typeface="微軟正黑體" panose="020B0604030504040204" pitchFamily="34" charset="-120"/>
              </a:rPr>
              <a:t>日癌症關懷基金會</a:t>
            </a:r>
            <a:r>
              <a:rPr lang="en-US" altLang="zh-TW" sz="1800" i="1" dirty="0" smtClean="0">
                <a:latin typeface="微軟正黑體" panose="020B0604030504040204" pitchFamily="34" charset="-120"/>
                <a:ea typeface="微軟正黑體" panose="020B0604030504040204" pitchFamily="34" charset="-120"/>
              </a:rPr>
              <a:t>)</a:t>
            </a:r>
            <a:endParaRPr lang="en-US" altLang="zh-TW" sz="1800" i="1" dirty="0">
              <a:latin typeface="微軟正黑體" panose="020B0604030504040204" pitchFamily="34" charset="-120"/>
              <a:ea typeface="微軟正黑體" panose="020B0604030504040204" pitchFamily="34" charset="-120"/>
            </a:endParaRPr>
          </a:p>
        </p:txBody>
      </p:sp>
      <p:sp>
        <p:nvSpPr>
          <p:cNvPr id="4" name="Title 1"/>
          <p:cNvSpPr txBox="1">
            <a:spLocks/>
          </p:cNvSpPr>
          <p:nvPr/>
        </p:nvSpPr>
        <p:spPr>
          <a:xfrm>
            <a:off x="1676400" y="914400"/>
            <a:ext cx="6172200" cy="750888"/>
          </a:xfrm>
          <a:prstGeom prst="rect">
            <a:avLst/>
          </a:prstGeom>
        </p:spPr>
        <p:txBody>
          <a:bodyPr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r>
              <a:rPr lang="zh-TW" altLang="en-US" sz="4400" b="1" dirty="0" smtClean="0">
                <a:solidFill>
                  <a:schemeClr val="bg2">
                    <a:lumMod val="50000"/>
                  </a:schemeClr>
                </a:solidFill>
                <a:latin typeface="微軟正黑體" panose="020B0604030504040204" pitchFamily="34" charset="-120"/>
                <a:ea typeface="微軟正黑體" panose="020B0604030504040204" pitchFamily="34" charset="-120"/>
              </a:rPr>
              <a:t>台灣學童是</a:t>
            </a:r>
            <a:r>
              <a:rPr lang="zh-TW" altLang="en-US" sz="4400" b="1" dirty="0" smtClean="0">
                <a:solidFill>
                  <a:schemeClr val="bg2">
                    <a:lumMod val="50000"/>
                  </a:schemeClr>
                </a:solidFill>
                <a:latin typeface="新細明體" panose="02020500000000000000" pitchFamily="18" charset="-120"/>
                <a:ea typeface="新細明體" panose="02020500000000000000" pitchFamily="18" charset="-120"/>
              </a:rPr>
              <a:t>「</a:t>
            </a:r>
            <a:r>
              <a:rPr lang="zh-TW" altLang="en-US" sz="4400" b="1" dirty="0" smtClean="0">
                <a:solidFill>
                  <a:schemeClr val="bg2">
                    <a:lumMod val="50000"/>
                  </a:schemeClr>
                </a:solidFill>
                <a:latin typeface="微軟正黑體" panose="020B0604030504040204" pitchFamily="34" charset="-120"/>
                <a:ea typeface="微軟正黑體" panose="020B0604030504040204" pitchFamily="34" charset="-120"/>
              </a:rPr>
              <a:t>老外</a:t>
            </a:r>
            <a:r>
              <a:rPr lang="zh-TW" altLang="en-US" sz="4400" b="1" dirty="0" smtClean="0">
                <a:solidFill>
                  <a:schemeClr val="bg2">
                    <a:lumMod val="50000"/>
                  </a:schemeClr>
                </a:solidFill>
                <a:latin typeface="新細明體" panose="02020500000000000000" pitchFamily="18" charset="-120"/>
                <a:ea typeface="新細明體" panose="02020500000000000000" pitchFamily="18" charset="-120"/>
              </a:rPr>
              <a:t>」</a:t>
            </a:r>
            <a:endParaRPr lang="en-US" altLang="zh-TW" sz="4400" b="1" dirty="0" smtClean="0">
              <a:solidFill>
                <a:schemeClr val="bg2">
                  <a:lumMod val="50000"/>
                </a:schemeClr>
              </a:solidFill>
              <a:latin typeface="新細明體" panose="02020500000000000000" pitchFamily="18" charset="-120"/>
              <a:ea typeface="新細明體" panose="02020500000000000000" pitchFamily="18" charset="-120"/>
            </a:endParaRPr>
          </a:p>
          <a:p>
            <a:pPr fontAlgn="auto">
              <a:spcAft>
                <a:spcPts val="0"/>
              </a:spcAft>
              <a:defRPr/>
            </a:pPr>
            <a:r>
              <a:rPr lang="en-US" altLang="zh-TW" sz="4400" b="1" dirty="0" smtClean="0">
                <a:solidFill>
                  <a:schemeClr val="bg2">
                    <a:lumMod val="50000"/>
                  </a:schemeClr>
                </a:solidFill>
                <a:latin typeface="微軟正黑體" panose="020B0604030504040204" pitchFamily="34" charset="-120"/>
                <a:ea typeface="微軟正黑體" panose="020B0604030504040204" pitchFamily="34" charset="-120"/>
              </a:rPr>
              <a:t>~</a:t>
            </a:r>
            <a:r>
              <a:rPr lang="zh-TW" altLang="en-US" sz="4400" b="1" dirty="0" smtClean="0">
                <a:solidFill>
                  <a:schemeClr val="bg2">
                    <a:lumMod val="50000"/>
                  </a:schemeClr>
                </a:solidFill>
                <a:latin typeface="微軟正黑體" panose="020B0604030504040204" pitchFamily="34" charset="-120"/>
                <a:ea typeface="微軟正黑體" panose="020B0604030504040204" pitchFamily="34" charset="-120"/>
              </a:rPr>
              <a:t>酵素不足</a:t>
            </a:r>
            <a:r>
              <a:rPr lang="en-US" altLang="zh-TW" sz="4400" b="1" dirty="0" smtClean="0">
                <a:solidFill>
                  <a:schemeClr val="bg2">
                    <a:lumMod val="50000"/>
                  </a:schemeClr>
                </a:solidFill>
                <a:latin typeface="微軟正黑體" panose="020B0604030504040204" pitchFamily="34" charset="-120"/>
                <a:ea typeface="微軟正黑體" panose="020B0604030504040204" pitchFamily="34" charset="-120"/>
              </a:rPr>
              <a:t>~</a:t>
            </a:r>
            <a:endParaRPr lang="en-US" sz="44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5" name="Subtitle 2"/>
          <p:cNvSpPr txBox="1">
            <a:spLocks/>
          </p:cNvSpPr>
          <p:nvPr/>
        </p:nvSpPr>
        <p:spPr>
          <a:xfrm>
            <a:off x="990600" y="6210300"/>
            <a:ext cx="6172200" cy="342900"/>
          </a:xfrm>
          <a:prstGeom prst="rect">
            <a:avLst/>
          </a:prstGeom>
        </p:spPr>
        <p:txBody>
          <a:bodyPr>
            <a:normAutofit/>
          </a:bodyPr>
          <a:lstStyle/>
          <a:p>
            <a:pPr>
              <a:spcBef>
                <a:spcPts val="600"/>
              </a:spcBef>
              <a:buClr>
                <a:schemeClr val="accent1"/>
              </a:buClr>
              <a:buSzPct val="70000"/>
              <a:buFont typeface="Wingdings" pitchFamily="2" charset="2"/>
              <a:buNone/>
            </a:pPr>
            <a:r>
              <a:rPr kumimoji="0" lang="zh-TW" altLang="en-US" sz="1600" dirty="0">
                <a:solidFill>
                  <a:srgbClr val="A34B73"/>
                </a:solidFill>
                <a:latin typeface="微軟正黑體" panose="020B0604030504040204" pitchFamily="34" charset="-120"/>
                <a:ea typeface="微軟正黑體" panose="020B0604030504040204" pitchFamily="34" charset="-120"/>
              </a:rPr>
              <a:t>每個孩子都是一個愛的奇蹟™</a:t>
            </a:r>
          </a:p>
        </p:txBody>
      </p:sp>
      <p:pic>
        <p:nvPicPr>
          <p:cNvPr id="15364" name="Picture 5"/>
          <p:cNvPicPr>
            <a:picLocks noChangeAspect="1"/>
          </p:cNvPicPr>
          <p:nvPr/>
        </p:nvPicPr>
        <p:blipFill>
          <a:blip r:embed="rId2"/>
          <a:srcRect/>
          <a:stretch>
            <a:fillRect/>
          </a:stretch>
        </p:blipFill>
        <p:spPr bwMode="auto">
          <a:xfrm>
            <a:off x="7734300" y="244475"/>
            <a:ext cx="1028700" cy="1481138"/>
          </a:xfrm>
          <a:prstGeom prst="rect">
            <a:avLst/>
          </a:prstGeom>
          <a:noFill/>
          <a:ln w="9525">
            <a:noFill/>
            <a:miter lim="800000"/>
            <a:headEnd/>
            <a:tailEnd/>
          </a:ln>
        </p:spPr>
      </p:pic>
    </p:spTree>
    <p:extLst>
      <p:ext uri="{BB962C8B-B14F-4D97-AF65-F5344CB8AC3E}">
        <p14:creationId xmlns:p14="http://schemas.microsoft.com/office/powerpoint/2010/main" val="2938193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1905000"/>
            <a:ext cx="6324600" cy="3810000"/>
          </a:xfrm>
        </p:spPr>
        <p:txBody>
          <a:bodyPr>
            <a:normAutofit lnSpcReduction="10000"/>
          </a:bodyPr>
          <a:lstStyle/>
          <a:p>
            <a:r>
              <a:rPr lang="zh-TW" altLang="en-US" sz="2800" dirty="0">
                <a:latin typeface="微軟正黑體" panose="020B0604030504040204" pitchFamily="34" charset="-120"/>
                <a:ea typeface="微軟正黑體" panose="020B0604030504040204" pitchFamily="34" charset="-120"/>
              </a:rPr>
              <a:t>消化不良</a:t>
            </a:r>
            <a:r>
              <a:rPr lang="en-US" altLang="zh-TW" sz="2800" dirty="0" smtClean="0">
                <a:latin typeface="微軟正黑體" panose="020B0604030504040204" pitchFamily="34" charset="-120"/>
                <a:ea typeface="微軟正黑體" panose="020B0604030504040204" pitchFamily="34" charset="-120"/>
              </a:rPr>
              <a:t>:</a:t>
            </a:r>
            <a:r>
              <a:rPr lang="zh-TW" altLang="en-US" sz="2800" dirty="0" smtClean="0">
                <a:latin typeface="微軟正黑體" panose="020B0604030504040204" pitchFamily="34" charset="-120"/>
                <a:ea typeface="微軟正黑體" panose="020B0604030504040204" pitchFamily="34" charset="-120"/>
              </a:rPr>
              <a:t> </a:t>
            </a:r>
            <a:r>
              <a:rPr lang="en-US" altLang="zh-TW" sz="2800" dirty="0" smtClean="0">
                <a:latin typeface="微軟正黑體" panose="020B0604030504040204" pitchFamily="34" charset="-120"/>
                <a:ea typeface="微軟正黑體" panose="020B0604030504040204" pitchFamily="34" charset="-120"/>
              </a:rPr>
              <a:t> </a:t>
            </a:r>
            <a:r>
              <a:rPr lang="zh-TW" altLang="en-US" sz="2800" dirty="0">
                <a:latin typeface="微軟正黑體" panose="020B0604030504040204" pitchFamily="34" charset="-120"/>
                <a:ea typeface="微軟正黑體" panose="020B0604030504040204" pitchFamily="34" charset="-120"/>
              </a:rPr>
              <a:t>脹氣、</a:t>
            </a:r>
            <a:r>
              <a:rPr lang="zh-TW" altLang="en-US" sz="2800" dirty="0" smtClean="0">
                <a:latin typeface="微軟正黑體" panose="020B0604030504040204" pitchFamily="34" charset="-120"/>
                <a:ea typeface="微軟正黑體" panose="020B0604030504040204" pitchFamily="34" charset="-120"/>
              </a:rPr>
              <a:t>打嗝、營養不良、食慾不振</a:t>
            </a:r>
            <a:endParaRPr lang="zh-TW" altLang="en-US"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便祕、腹瀉</a:t>
            </a:r>
          </a:p>
          <a:p>
            <a:r>
              <a:rPr lang="zh-TW" altLang="en-US" sz="2800" dirty="0">
                <a:latin typeface="微軟正黑體" panose="020B0604030504040204" pitchFamily="34" charset="-120"/>
                <a:ea typeface="微軟正黑體" panose="020B0604030504040204" pitchFamily="34" charset="-120"/>
              </a:rPr>
              <a:t>吃乳製品易腹瀉</a:t>
            </a:r>
          </a:p>
          <a:p>
            <a:r>
              <a:rPr lang="zh-TW" altLang="en-US" sz="2800" dirty="0">
                <a:latin typeface="微軟正黑體" panose="020B0604030504040204" pitchFamily="34" charset="-120"/>
                <a:ea typeface="微軟正黑體" panose="020B0604030504040204" pitchFamily="34" charset="-120"/>
              </a:rPr>
              <a:t>增加消化器官的負擔</a:t>
            </a:r>
          </a:p>
          <a:p>
            <a:r>
              <a:rPr lang="zh-TW" altLang="en-US" sz="2800" dirty="0">
                <a:latin typeface="微軟正黑體" panose="020B0604030504040204" pitchFamily="34" charset="-120"/>
                <a:ea typeface="微軟正黑體" panose="020B0604030504040204" pitchFamily="34" charset="-120"/>
              </a:rPr>
              <a:t>降低身體新陳代謝</a:t>
            </a:r>
            <a:r>
              <a:rPr lang="en-US" altLang="zh-TW" sz="2800" dirty="0">
                <a:latin typeface="微軟正黑體" panose="020B0604030504040204" pitchFamily="34" charset="-120"/>
                <a:ea typeface="微軟正黑體" panose="020B0604030504040204" pitchFamily="34" charset="-120"/>
              </a:rPr>
              <a:t>: </a:t>
            </a:r>
            <a:r>
              <a:rPr lang="zh-TW" altLang="en-US" sz="2800" dirty="0">
                <a:latin typeface="微軟正黑體" panose="020B0604030504040204" pitchFamily="34" charset="-120"/>
                <a:ea typeface="微軟正黑體" panose="020B0604030504040204" pitchFamily="34" charset="-120"/>
              </a:rPr>
              <a:t>營養素吸收不良影響生化酵素的</a:t>
            </a:r>
            <a:r>
              <a:rPr lang="zh-TW" altLang="en-US" sz="2800" dirty="0" smtClean="0">
                <a:latin typeface="微軟正黑體" panose="020B0604030504040204" pitchFamily="34" charset="-120"/>
                <a:ea typeface="微軟正黑體" panose="020B0604030504040204" pitchFamily="34" charset="-120"/>
              </a:rPr>
              <a:t>合成</a:t>
            </a:r>
            <a:endParaRPr lang="en-US" altLang="zh-TW" sz="2800" dirty="0" smtClean="0">
              <a:latin typeface="微軟正黑體" panose="020B0604030504040204" pitchFamily="34" charset="-120"/>
              <a:ea typeface="微軟正黑體" panose="020B0604030504040204" pitchFamily="34" charset="-120"/>
            </a:endParaRPr>
          </a:p>
          <a:p>
            <a:r>
              <a:rPr lang="zh-TW" altLang="en-US" sz="2800" dirty="0" smtClean="0">
                <a:latin typeface="微軟正黑體" panose="020B0604030504040204" pitchFamily="34" charset="-120"/>
                <a:ea typeface="微軟正黑體" panose="020B0604030504040204" pitchFamily="34" charset="-120"/>
              </a:rPr>
              <a:t>食物過敏</a:t>
            </a:r>
            <a:r>
              <a:rPr lang="en-US" altLang="zh-TW" sz="1600" i="1" dirty="0">
                <a:latin typeface="微軟正黑體" panose="020B0604030504040204" pitchFamily="34" charset="-120"/>
                <a:ea typeface="微軟正黑體" panose="020B0604030504040204" pitchFamily="34" charset="-120"/>
              </a:rPr>
              <a:t>(Dig Dis Sci. 2009 Jan;54(1):8-14. </a:t>
            </a:r>
            <a:r>
              <a:rPr lang="en-US" altLang="zh-TW" sz="1600" i="1" dirty="0" err="1">
                <a:latin typeface="微軟正黑體" panose="020B0604030504040204" pitchFamily="34" charset="-120"/>
                <a:ea typeface="微軟正黑體" panose="020B0604030504040204" pitchFamily="34" charset="-120"/>
              </a:rPr>
              <a:t>doi</a:t>
            </a:r>
            <a:r>
              <a:rPr lang="en-US" altLang="zh-TW" sz="1600" i="1" dirty="0">
                <a:latin typeface="微軟正黑體" panose="020B0604030504040204" pitchFamily="34" charset="-120"/>
                <a:ea typeface="微軟正黑體" panose="020B0604030504040204" pitchFamily="34" charset="-120"/>
              </a:rPr>
              <a:t>: 10.1007/s10620-008-0331-x. </a:t>
            </a:r>
            <a:r>
              <a:rPr lang="en-US" altLang="zh-TW" sz="1600" i="1" dirty="0" err="1">
                <a:latin typeface="微軟正黑體" panose="020B0604030504040204" pitchFamily="34" charset="-120"/>
                <a:ea typeface="微軟正黑體" panose="020B0604030504040204" pitchFamily="34" charset="-120"/>
              </a:rPr>
              <a:t>Epub</a:t>
            </a:r>
            <a:r>
              <a:rPr lang="en-US" altLang="zh-TW" sz="1600" i="1" dirty="0">
                <a:latin typeface="微軟正黑體" panose="020B0604030504040204" pitchFamily="34" charset="-120"/>
                <a:ea typeface="微軟正黑體" panose="020B0604030504040204" pitchFamily="34" charset="-120"/>
              </a:rPr>
              <a:t> 2008 Jul 2</a:t>
            </a:r>
            <a:r>
              <a:rPr lang="en-US" altLang="zh-TW" sz="1600" i="1" dirty="0" smtClean="0">
                <a:latin typeface="微軟正黑體" panose="020B0604030504040204" pitchFamily="34" charset="-120"/>
                <a:ea typeface="微軟正黑體" panose="020B0604030504040204" pitchFamily="34" charset="-120"/>
              </a:rPr>
              <a:t>.)</a:t>
            </a:r>
            <a:endParaRPr lang="zh-TW" altLang="en-US" sz="1600" i="1" dirty="0">
              <a:latin typeface="微軟正黑體" panose="020B0604030504040204" pitchFamily="34" charset="-120"/>
              <a:ea typeface="微軟正黑體" panose="020B0604030504040204" pitchFamily="34" charset="-120"/>
            </a:endParaRPr>
          </a:p>
          <a:p>
            <a:pPr marL="0" indent="0">
              <a:buNone/>
            </a:pPr>
            <a:endParaRPr lang="zh-TW" altLang="en-US" dirty="0">
              <a:latin typeface="微軟正黑體" panose="020B0604030504040204" pitchFamily="34" charset="-120"/>
              <a:ea typeface="微軟正黑體" panose="020B0604030504040204" pitchFamily="34" charset="-120"/>
            </a:endParaRPr>
          </a:p>
          <a:p>
            <a:endParaRPr lang="zh-TW" altLang="en-US" dirty="0" smtClean="0">
              <a:latin typeface="微軟正黑體" panose="020B0604030504040204" pitchFamily="34" charset="-120"/>
              <a:ea typeface="微軟正黑體" panose="020B0604030504040204" pitchFamily="34" charset="-120"/>
            </a:endParaRPr>
          </a:p>
        </p:txBody>
      </p:sp>
      <p:sp>
        <p:nvSpPr>
          <p:cNvPr id="4" name="Title 1"/>
          <p:cNvSpPr txBox="1">
            <a:spLocks/>
          </p:cNvSpPr>
          <p:nvPr/>
        </p:nvSpPr>
        <p:spPr>
          <a:xfrm>
            <a:off x="1103697" y="955952"/>
            <a:ext cx="6172200" cy="750888"/>
          </a:xfrm>
          <a:prstGeom prst="rect">
            <a:avLst/>
          </a:prstGeom>
        </p:spPr>
        <p:txBody>
          <a:bodyPr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fontAlgn="auto">
              <a:spcAft>
                <a:spcPts val="0"/>
              </a:spcAft>
              <a:defRPr/>
            </a:pPr>
            <a:r>
              <a:rPr lang="zh-TW" altLang="en-US" sz="4400" b="1" dirty="0" smtClean="0">
                <a:solidFill>
                  <a:schemeClr val="bg2">
                    <a:lumMod val="50000"/>
                  </a:schemeClr>
                </a:solidFill>
                <a:latin typeface="微軟正黑體" panose="020B0604030504040204" pitchFamily="34" charset="-120"/>
                <a:ea typeface="微軟正黑體" panose="020B0604030504040204" pitchFamily="34" charset="-120"/>
              </a:rPr>
              <a:t>消化</a:t>
            </a:r>
            <a:r>
              <a:rPr lang="zh-TW" altLang="en-US" sz="4400" b="1" dirty="0">
                <a:solidFill>
                  <a:schemeClr val="bg2">
                    <a:lumMod val="50000"/>
                  </a:schemeClr>
                </a:solidFill>
                <a:latin typeface="微軟正黑體" panose="020B0604030504040204" pitchFamily="34" charset="-120"/>
                <a:ea typeface="微軟正黑體" panose="020B0604030504040204" pitchFamily="34" charset="-120"/>
              </a:rPr>
              <a:t>酵素不足的</a:t>
            </a:r>
            <a:r>
              <a:rPr lang="zh-TW" altLang="en-US" sz="4400" b="1" dirty="0" smtClean="0">
                <a:solidFill>
                  <a:schemeClr val="bg2">
                    <a:lumMod val="50000"/>
                  </a:schemeClr>
                </a:solidFill>
                <a:latin typeface="微軟正黑體" panose="020B0604030504040204" pitchFamily="34" charset="-120"/>
                <a:ea typeface="微軟正黑體" panose="020B0604030504040204" pitchFamily="34" charset="-120"/>
              </a:rPr>
              <a:t>影響</a:t>
            </a:r>
            <a:endParaRPr lang="en-US" altLang="zh-TW" sz="4400" b="1" dirty="0" smtClean="0">
              <a:solidFill>
                <a:schemeClr val="bg2">
                  <a:lumMod val="50000"/>
                </a:schemeClr>
              </a:solidFill>
              <a:latin typeface="微軟正黑體" panose="020B0604030504040204" pitchFamily="34" charset="-120"/>
              <a:ea typeface="微軟正黑體" panose="020B0604030504040204" pitchFamily="34" charset="-120"/>
            </a:endParaRPr>
          </a:p>
          <a:p>
            <a:pPr algn="ctr" fontAlgn="auto">
              <a:spcAft>
                <a:spcPts val="0"/>
              </a:spcAft>
              <a:defRPr/>
            </a:pPr>
            <a:r>
              <a:rPr lang="zh-TW" altLang="en-US" sz="4400" b="1" dirty="0" smtClean="0">
                <a:solidFill>
                  <a:schemeClr val="bg2">
                    <a:lumMod val="50000"/>
                  </a:schemeClr>
                </a:solidFill>
                <a:latin typeface="微軟正黑體" panose="020B0604030504040204" pitchFamily="34" charset="-120"/>
                <a:ea typeface="微軟正黑體" panose="020B0604030504040204" pitchFamily="34" charset="-120"/>
              </a:rPr>
              <a:t>哈比人</a:t>
            </a:r>
            <a:r>
              <a:rPr lang="zh-TW" altLang="en-US" sz="4400" b="1" dirty="0">
                <a:solidFill>
                  <a:schemeClr val="bg2">
                    <a:lumMod val="50000"/>
                  </a:schemeClr>
                </a:solidFill>
                <a:latin typeface="微軟正黑體" panose="020B0604030504040204" pitchFamily="34" charset="-120"/>
                <a:ea typeface="微軟正黑體" panose="020B0604030504040204" pitchFamily="34" charset="-120"/>
              </a:rPr>
              <a:t>危機</a:t>
            </a:r>
            <a:endParaRPr lang="en-US" sz="44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5" name="Subtitle 2"/>
          <p:cNvSpPr txBox="1">
            <a:spLocks/>
          </p:cNvSpPr>
          <p:nvPr/>
        </p:nvSpPr>
        <p:spPr>
          <a:xfrm>
            <a:off x="685800" y="6134100"/>
            <a:ext cx="6172200" cy="342900"/>
          </a:xfrm>
          <a:prstGeom prst="rect">
            <a:avLst/>
          </a:prstGeom>
        </p:spPr>
        <p:txBody>
          <a:bodyPr>
            <a:normAutofit/>
          </a:bodyPr>
          <a:lstStyle/>
          <a:p>
            <a:pPr>
              <a:spcBef>
                <a:spcPts val="600"/>
              </a:spcBef>
              <a:buClr>
                <a:schemeClr val="accent1"/>
              </a:buClr>
              <a:buSzPct val="70000"/>
              <a:buFont typeface="Wingdings" pitchFamily="2" charset="2"/>
              <a:buNone/>
            </a:pPr>
            <a:r>
              <a:rPr kumimoji="0" lang="zh-TW" altLang="en-US" sz="1600" dirty="0">
                <a:solidFill>
                  <a:srgbClr val="A34B73"/>
                </a:solidFill>
                <a:latin typeface="微軟正黑體" panose="020B0604030504040204" pitchFamily="34" charset="-120"/>
                <a:ea typeface="微軟正黑體" panose="020B0604030504040204" pitchFamily="34" charset="-120"/>
              </a:rPr>
              <a:t>每個孩子都是一個愛的奇蹟™</a:t>
            </a:r>
          </a:p>
        </p:txBody>
      </p:sp>
      <p:pic>
        <p:nvPicPr>
          <p:cNvPr id="15364" name="Picture 5"/>
          <p:cNvPicPr>
            <a:picLocks noChangeAspect="1"/>
          </p:cNvPicPr>
          <p:nvPr/>
        </p:nvPicPr>
        <p:blipFill>
          <a:blip r:embed="rId2"/>
          <a:srcRect/>
          <a:stretch>
            <a:fillRect/>
          </a:stretch>
        </p:blipFill>
        <p:spPr bwMode="auto">
          <a:xfrm>
            <a:off x="7734300" y="244475"/>
            <a:ext cx="1028700" cy="1481138"/>
          </a:xfrm>
          <a:prstGeom prst="rect">
            <a:avLst/>
          </a:prstGeom>
          <a:noFill/>
          <a:ln w="9525">
            <a:noFill/>
            <a:miter lim="800000"/>
            <a:headEnd/>
            <a:tailEnd/>
          </a:ln>
        </p:spPr>
      </p:pic>
      <p:sp>
        <p:nvSpPr>
          <p:cNvPr id="6" name="右大括弧 5"/>
          <p:cNvSpPr/>
          <p:nvPr/>
        </p:nvSpPr>
        <p:spPr>
          <a:xfrm>
            <a:off x="6934200" y="2166498"/>
            <a:ext cx="457200" cy="3048000"/>
          </a:xfrm>
          <a:prstGeom prst="rightBrac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7" name="文字方塊 6"/>
          <p:cNvSpPr txBox="1"/>
          <p:nvPr/>
        </p:nvSpPr>
        <p:spPr>
          <a:xfrm>
            <a:off x="7391400" y="2034917"/>
            <a:ext cx="677108" cy="3375283"/>
          </a:xfrm>
          <a:prstGeom prst="rect">
            <a:avLst/>
          </a:prstGeom>
          <a:noFill/>
        </p:spPr>
        <p:txBody>
          <a:bodyPr vert="eaVert" wrap="none" rtlCol="0">
            <a:spAutoFit/>
          </a:bodyPr>
          <a:lstStyle/>
          <a:p>
            <a:r>
              <a:rPr lang="zh-TW" altLang="en-US" sz="3200" b="1" dirty="0" smtClean="0">
                <a:solidFill>
                  <a:schemeClr val="bg2">
                    <a:lumMod val="50000"/>
                  </a:schemeClr>
                </a:solidFill>
                <a:latin typeface="微軟正黑體" panose="020B0604030504040204" pitchFamily="34" charset="-120"/>
                <a:ea typeface="微軟正黑體" panose="020B0604030504040204" pitchFamily="34" charset="-120"/>
              </a:rPr>
              <a:t>影響孩童生長發育</a:t>
            </a:r>
            <a:endParaRPr lang="zh-TW" altLang="en-US" sz="3200" b="1" dirty="0">
              <a:solidFill>
                <a:schemeClr val="bg2">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58774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6705600" y="4633065"/>
            <a:ext cx="1371599" cy="2133811"/>
          </a:xfrm>
          <a:prstGeom prst="rect">
            <a:avLst/>
          </a:prstGeom>
        </p:spPr>
      </p:pic>
      <p:sp>
        <p:nvSpPr>
          <p:cNvPr id="3" name="Content Placeholder 2"/>
          <p:cNvSpPr>
            <a:spLocks noGrp="1"/>
          </p:cNvSpPr>
          <p:nvPr>
            <p:ph sz="quarter" idx="1"/>
          </p:nvPr>
        </p:nvSpPr>
        <p:spPr>
          <a:xfrm>
            <a:off x="762000" y="1905000"/>
            <a:ext cx="6858000" cy="3810000"/>
          </a:xfrm>
        </p:spPr>
        <p:txBody>
          <a:bodyPr>
            <a:normAutofit/>
          </a:bodyPr>
          <a:lstStyle/>
          <a:p>
            <a:r>
              <a:rPr lang="zh-TW" altLang="en-US" sz="2800" dirty="0" smtClean="0">
                <a:latin typeface="微軟正黑體" panose="020B0604030504040204" pitchFamily="34" charset="-120"/>
                <a:ea typeface="微軟正黑體" panose="020B0604030504040204" pitchFamily="34" charset="-120"/>
              </a:rPr>
              <a:t>常見兒童腸胃疾病為脹氣、消化不良、腹痛、嘔吐、便秘與腹瀉。</a:t>
            </a:r>
            <a:r>
              <a:rPr lang="en-US" altLang="zh-TW" sz="1600" i="1" dirty="0" smtClean="0">
                <a:latin typeface="微軟正黑體" panose="020B0604030504040204" pitchFamily="34" charset="-120"/>
                <a:ea typeface="微軟正黑體" panose="020B0604030504040204" pitchFamily="34" charset="-120"/>
              </a:rPr>
              <a:t>(</a:t>
            </a:r>
            <a:r>
              <a:rPr lang="zh-TW" altLang="en-US" sz="1600" i="1" dirty="0">
                <a:latin typeface="微軟正黑體" panose="020B0604030504040204" pitchFamily="34" charset="-120"/>
                <a:ea typeface="微軟正黑體" panose="020B0604030504040204" pitchFamily="34" charset="-120"/>
              </a:rPr>
              <a:t>長庚醫訊第三十六卷第三期 </a:t>
            </a:r>
            <a:r>
              <a:rPr lang="en-US" altLang="zh-TW" sz="1600" i="1" dirty="0">
                <a:latin typeface="微軟正黑體" panose="020B0604030504040204" pitchFamily="34" charset="-120"/>
                <a:ea typeface="微軟正黑體" panose="020B0604030504040204" pitchFamily="34" charset="-120"/>
              </a:rPr>
              <a:t>104</a:t>
            </a:r>
            <a:r>
              <a:rPr lang="zh-TW" altLang="en-US" sz="1600" i="1" dirty="0">
                <a:latin typeface="微軟正黑體" panose="020B0604030504040204" pitchFamily="34" charset="-120"/>
                <a:ea typeface="微軟正黑體" panose="020B0604030504040204" pitchFamily="34" charset="-120"/>
              </a:rPr>
              <a:t>年</a:t>
            </a:r>
            <a:r>
              <a:rPr lang="en-US" altLang="zh-TW" sz="1600" i="1" dirty="0">
                <a:latin typeface="微軟正黑體" panose="020B0604030504040204" pitchFamily="34" charset="-120"/>
                <a:ea typeface="微軟正黑體" panose="020B0604030504040204" pitchFamily="34" charset="-120"/>
              </a:rPr>
              <a:t>3</a:t>
            </a:r>
            <a:r>
              <a:rPr lang="zh-TW" altLang="en-US" sz="1600" i="1" dirty="0">
                <a:latin typeface="微軟正黑體" panose="020B0604030504040204" pitchFamily="34" charset="-120"/>
                <a:ea typeface="微軟正黑體" panose="020B0604030504040204" pitchFamily="34" charset="-120"/>
              </a:rPr>
              <a:t>月</a:t>
            </a:r>
            <a:r>
              <a:rPr lang="en-US" altLang="zh-TW" sz="1600" i="1" dirty="0">
                <a:latin typeface="微軟正黑體" panose="020B0604030504040204" pitchFamily="34" charset="-120"/>
                <a:ea typeface="微軟正黑體" panose="020B0604030504040204" pitchFamily="34" charset="-120"/>
              </a:rPr>
              <a:t>1</a:t>
            </a:r>
            <a:r>
              <a:rPr lang="zh-TW" altLang="en-US" sz="1600" i="1" dirty="0" smtClean="0">
                <a:latin typeface="微軟正黑體" panose="020B0604030504040204" pitchFamily="34" charset="-120"/>
                <a:ea typeface="微軟正黑體" panose="020B0604030504040204" pitchFamily="34" charset="-120"/>
              </a:rPr>
              <a:t>日</a:t>
            </a:r>
            <a:r>
              <a:rPr lang="en-US" altLang="zh-TW" sz="1600" i="1" dirty="0" smtClean="0">
                <a:latin typeface="微軟正黑體" panose="020B0604030504040204" pitchFamily="34" charset="-120"/>
                <a:ea typeface="微軟正黑體" panose="020B0604030504040204" pitchFamily="34" charset="-120"/>
              </a:rPr>
              <a:t>)</a:t>
            </a:r>
          </a:p>
          <a:p>
            <a:pPr marL="0" indent="0">
              <a:buNone/>
            </a:pPr>
            <a:endParaRPr lang="en-US" altLang="zh-TW" sz="1600" i="1" dirty="0" smtClean="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從門診觀察，就診小兒腸胃問題，大多為便秘、腹瀉、急性腸胃炎、腹痛等，其中又以便秘與腹瀉名列前茅，各占三成比例</a:t>
            </a:r>
            <a:r>
              <a:rPr lang="zh-TW" altLang="en-US" sz="2800" dirty="0" smtClean="0">
                <a:latin typeface="微軟正黑體" panose="020B0604030504040204" pitchFamily="34" charset="-120"/>
                <a:ea typeface="微軟正黑體" panose="020B0604030504040204" pitchFamily="34" charset="-120"/>
              </a:rPr>
              <a:t>。</a:t>
            </a:r>
            <a:r>
              <a:rPr lang="en-US" altLang="zh-TW" sz="1600" i="1" dirty="0" smtClean="0">
                <a:latin typeface="微軟正黑體" panose="020B0604030504040204" pitchFamily="34" charset="-120"/>
                <a:ea typeface="微軟正黑體" panose="020B0604030504040204" pitchFamily="34" charset="-120"/>
              </a:rPr>
              <a:t>(</a:t>
            </a:r>
            <a:r>
              <a:rPr lang="zh-TW" altLang="en-US" sz="1600" i="1" dirty="0">
                <a:latin typeface="微軟正黑體" panose="020B0604030504040204" pitchFamily="34" charset="-120"/>
                <a:ea typeface="微軟正黑體" panose="020B0604030504040204" pitchFamily="34" charset="-120"/>
              </a:rPr>
              <a:t>「兒童腸道問題調查發表</a:t>
            </a:r>
            <a:r>
              <a:rPr lang="zh-TW" altLang="en-US" sz="1600" i="1" dirty="0" smtClean="0">
                <a:latin typeface="微軟正黑體" panose="020B0604030504040204" pitchFamily="34" charset="-120"/>
                <a:ea typeface="微軟正黑體" panose="020B0604030504040204" pitchFamily="34" charset="-120"/>
              </a:rPr>
              <a:t>」</a:t>
            </a:r>
            <a:r>
              <a:rPr lang="en-US" altLang="zh-TW" sz="1600" i="1" dirty="0" smtClean="0">
                <a:latin typeface="微軟正黑體" panose="020B0604030504040204" pitchFamily="34" charset="-120"/>
                <a:ea typeface="微軟正黑體" panose="020B0604030504040204" pitchFamily="34" charset="-120"/>
              </a:rPr>
              <a:t>2014</a:t>
            </a:r>
            <a:r>
              <a:rPr lang="zh-TW" altLang="en-US" sz="1600" i="1" dirty="0" smtClean="0">
                <a:latin typeface="微軟正黑體" panose="020B0604030504040204" pitchFamily="34" charset="-120"/>
                <a:ea typeface="微軟正黑體" panose="020B0604030504040204" pitchFamily="34" charset="-120"/>
              </a:rPr>
              <a:t>年</a:t>
            </a:r>
            <a:r>
              <a:rPr lang="en-US" altLang="zh-TW" sz="1600" i="1" dirty="0" smtClean="0">
                <a:latin typeface="微軟正黑體" panose="020B0604030504040204" pitchFamily="34" charset="-120"/>
                <a:ea typeface="微軟正黑體" panose="020B0604030504040204" pitchFamily="34" charset="-120"/>
              </a:rPr>
              <a:t>8</a:t>
            </a:r>
            <a:r>
              <a:rPr lang="zh-TW" altLang="en-US" sz="1600" i="1" dirty="0" smtClean="0">
                <a:latin typeface="微軟正黑體" panose="020B0604030504040204" pitchFamily="34" charset="-120"/>
                <a:ea typeface="微軟正黑體" panose="020B0604030504040204" pitchFamily="34" charset="-120"/>
              </a:rPr>
              <a:t>月</a:t>
            </a:r>
            <a:r>
              <a:rPr lang="en-US" altLang="zh-TW" sz="1600" i="1" dirty="0" smtClean="0">
                <a:latin typeface="微軟正黑體" panose="020B0604030504040204" pitchFamily="34" charset="-120"/>
                <a:ea typeface="微軟正黑體" panose="020B0604030504040204" pitchFamily="34" charset="-120"/>
              </a:rPr>
              <a:t>31</a:t>
            </a:r>
            <a:r>
              <a:rPr lang="zh-TW" altLang="en-US" sz="1600" i="1" dirty="0" smtClean="0">
                <a:latin typeface="微軟正黑體" panose="020B0604030504040204" pitchFamily="34" charset="-120"/>
                <a:ea typeface="微軟正黑體" panose="020B0604030504040204" pitchFamily="34" charset="-120"/>
              </a:rPr>
              <a:t>日</a:t>
            </a:r>
            <a:r>
              <a:rPr lang="en-US" altLang="zh-TW" sz="1600" i="1" dirty="0" smtClean="0">
                <a:latin typeface="微軟正黑體" panose="020B0604030504040204" pitchFamily="34" charset="-120"/>
                <a:ea typeface="微軟正黑體" panose="020B0604030504040204" pitchFamily="34" charset="-120"/>
              </a:rPr>
              <a:t>)</a:t>
            </a:r>
            <a:endParaRPr lang="zh-TW" altLang="en-US" sz="1600" i="1" dirty="0" smtClean="0">
              <a:latin typeface="微軟正黑體" panose="020B0604030504040204" pitchFamily="34" charset="-120"/>
              <a:ea typeface="微軟正黑體" panose="020B0604030504040204" pitchFamily="34" charset="-120"/>
            </a:endParaRPr>
          </a:p>
        </p:txBody>
      </p:sp>
      <p:sp>
        <p:nvSpPr>
          <p:cNvPr id="4" name="Title 1"/>
          <p:cNvSpPr txBox="1">
            <a:spLocks/>
          </p:cNvSpPr>
          <p:nvPr/>
        </p:nvSpPr>
        <p:spPr>
          <a:xfrm>
            <a:off x="1371600" y="468312"/>
            <a:ext cx="6172200" cy="750888"/>
          </a:xfrm>
          <a:prstGeom prst="rect">
            <a:avLst/>
          </a:prstGeom>
        </p:spPr>
        <p:txBody>
          <a:bodyPr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r>
              <a:rPr lang="zh-TW" altLang="en-US" sz="4400" b="1" dirty="0" smtClean="0">
                <a:solidFill>
                  <a:schemeClr val="bg2">
                    <a:lumMod val="50000"/>
                  </a:schemeClr>
                </a:solidFill>
                <a:latin typeface="微軟正黑體" panose="020B0604030504040204" pitchFamily="34" charset="-120"/>
                <a:ea typeface="微軟正黑體" panose="020B0604030504040204" pitchFamily="34" charset="-120"/>
              </a:rPr>
              <a:t>兒童常見腸胃道問題</a:t>
            </a:r>
            <a:endParaRPr lang="en-US" sz="44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5" name="Subtitle 2"/>
          <p:cNvSpPr txBox="1">
            <a:spLocks/>
          </p:cNvSpPr>
          <p:nvPr/>
        </p:nvSpPr>
        <p:spPr>
          <a:xfrm>
            <a:off x="1066800" y="5966460"/>
            <a:ext cx="6172200" cy="342900"/>
          </a:xfrm>
          <a:prstGeom prst="rect">
            <a:avLst/>
          </a:prstGeom>
        </p:spPr>
        <p:txBody>
          <a:bodyPr>
            <a:normAutofit/>
          </a:bodyPr>
          <a:lstStyle/>
          <a:p>
            <a:pPr>
              <a:spcBef>
                <a:spcPts val="600"/>
              </a:spcBef>
              <a:buClr>
                <a:schemeClr val="accent1"/>
              </a:buClr>
              <a:buSzPct val="70000"/>
              <a:buFont typeface="Wingdings" pitchFamily="2" charset="2"/>
              <a:buNone/>
            </a:pPr>
            <a:r>
              <a:rPr kumimoji="0" lang="zh-TW" altLang="en-US" sz="1600">
                <a:solidFill>
                  <a:srgbClr val="A34B73"/>
                </a:solidFill>
                <a:latin typeface="微軟正黑體" panose="020B0604030504040204" pitchFamily="34" charset="-120"/>
                <a:ea typeface="微軟正黑體" panose="020B0604030504040204" pitchFamily="34" charset="-120"/>
              </a:rPr>
              <a:t>每個孩子都是一個愛的奇蹟™</a:t>
            </a:r>
          </a:p>
        </p:txBody>
      </p:sp>
      <p:pic>
        <p:nvPicPr>
          <p:cNvPr id="15364" name="Picture 5"/>
          <p:cNvPicPr>
            <a:picLocks noChangeAspect="1"/>
          </p:cNvPicPr>
          <p:nvPr/>
        </p:nvPicPr>
        <p:blipFill>
          <a:blip r:embed="rId3"/>
          <a:srcRect/>
          <a:stretch>
            <a:fillRect/>
          </a:stretch>
        </p:blipFill>
        <p:spPr bwMode="auto">
          <a:xfrm>
            <a:off x="7734300" y="244475"/>
            <a:ext cx="1028700" cy="1481138"/>
          </a:xfrm>
          <a:prstGeom prst="rect">
            <a:avLst/>
          </a:prstGeom>
          <a:noFill/>
          <a:ln w="9525">
            <a:noFill/>
            <a:miter lim="800000"/>
            <a:headEnd/>
            <a:tailEnd/>
          </a:ln>
        </p:spPr>
      </p:pic>
    </p:spTree>
    <p:extLst>
      <p:ext uri="{BB962C8B-B14F-4D97-AF65-F5344CB8AC3E}">
        <p14:creationId xmlns:p14="http://schemas.microsoft.com/office/powerpoint/2010/main" val="3714702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66800" y="2133600"/>
            <a:ext cx="6667500" cy="3200400"/>
          </a:xfrm>
        </p:spPr>
        <p:txBody>
          <a:bodyPr>
            <a:normAutofit/>
          </a:bodyPr>
          <a:lstStyle/>
          <a:p>
            <a:r>
              <a:rPr lang="zh-TW" altLang="en-US" sz="3200" dirty="0" smtClean="0">
                <a:latin typeface="微軟正黑體" panose="020B0604030504040204" pitchFamily="34" charset="-120"/>
                <a:ea typeface="微軟正黑體" panose="020B0604030504040204" pitchFamily="34" charset="-120"/>
              </a:rPr>
              <a:t>補充</a:t>
            </a:r>
            <a:r>
              <a:rPr lang="zh-TW" altLang="en-US" sz="3200" dirty="0">
                <a:latin typeface="微軟正黑體" panose="020B0604030504040204" pitchFamily="34" charset="-120"/>
                <a:ea typeface="微軟正黑體" panose="020B0604030504040204" pitchFamily="34" charset="-120"/>
              </a:rPr>
              <a:t>酵素，以應付消化食物所</a:t>
            </a:r>
            <a:r>
              <a:rPr lang="zh-TW" altLang="en-US" sz="3200" dirty="0" smtClean="0">
                <a:latin typeface="微軟正黑體" panose="020B0604030504040204" pitchFamily="34" charset="-120"/>
                <a:ea typeface="微軟正黑體" panose="020B0604030504040204" pitchFamily="34" charset="-120"/>
              </a:rPr>
              <a:t>需</a:t>
            </a:r>
            <a:r>
              <a:rPr lang="zh-TW" altLang="en-US" sz="3200" dirty="0">
                <a:latin typeface="微軟正黑體" panose="020B0604030504040204" pitchFamily="34" charset="-120"/>
                <a:ea typeface="微軟正黑體" panose="020B0604030504040204" pitchFamily="34" charset="-120"/>
              </a:rPr>
              <a:t>，</a:t>
            </a:r>
            <a:r>
              <a:rPr lang="zh-TW" altLang="en-US" sz="3200" dirty="0" smtClean="0">
                <a:latin typeface="微軟正黑體" panose="020B0604030504040204" pitchFamily="34" charset="-120"/>
                <a:ea typeface="微軟正黑體" panose="020B0604030504040204" pitchFamily="34" charset="-120"/>
              </a:rPr>
              <a:t>可幫助消化及維持消化道機能。</a:t>
            </a:r>
          </a:p>
          <a:p>
            <a:r>
              <a:rPr lang="zh-TW" altLang="en-US" sz="3200" dirty="0" smtClean="0">
                <a:latin typeface="微軟正黑體" panose="020B0604030504040204" pitchFamily="34" charset="-120"/>
                <a:ea typeface="微軟正黑體" panose="020B0604030504040204" pitchFamily="34" charset="-120"/>
              </a:rPr>
              <a:t>採用了先進的愛尚它</a:t>
            </a:r>
            <a:r>
              <a:rPr lang="en-US" altLang="zh-TW" sz="3200" dirty="0" smtClean="0">
                <a:latin typeface="微軟正黑體" panose="020B0604030504040204" pitchFamily="34" charset="-120"/>
                <a:ea typeface="微軟正黑體" panose="020B0604030504040204" pitchFamily="34" charset="-120"/>
              </a:rPr>
              <a:t>®</a:t>
            </a:r>
            <a:r>
              <a:rPr lang="zh-TW" altLang="en-US" sz="3200" dirty="0" smtClean="0">
                <a:latin typeface="微軟正黑體" panose="020B0604030504040204" pitchFamily="34" charset="-120"/>
                <a:ea typeface="微軟正黑體" panose="020B0604030504040204" pitchFamily="34" charset="-120"/>
              </a:rPr>
              <a:t>等滲透傳輸系統。專利酵素配方加上優異的傳輸系統，幫助乳製品的消化。</a:t>
            </a:r>
          </a:p>
        </p:txBody>
      </p:sp>
      <p:sp>
        <p:nvSpPr>
          <p:cNvPr id="4" name="Title 1"/>
          <p:cNvSpPr txBox="1">
            <a:spLocks/>
          </p:cNvSpPr>
          <p:nvPr/>
        </p:nvSpPr>
        <p:spPr>
          <a:xfrm>
            <a:off x="533400" y="622492"/>
            <a:ext cx="7924800" cy="750888"/>
          </a:xfrm>
          <a:prstGeom prst="rect">
            <a:avLst/>
          </a:prstGeom>
        </p:spPr>
        <p:txBody>
          <a:bodyPr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r>
              <a:rPr lang="zh-TW" altLang="en-US" sz="4000" b="1" dirty="0" smtClean="0">
                <a:solidFill>
                  <a:schemeClr val="bg2">
                    <a:lumMod val="50000"/>
                  </a:schemeClr>
                </a:solidFill>
                <a:latin typeface="微軟正黑體" panose="020B0604030504040204" pitchFamily="34" charset="-120"/>
                <a:ea typeface="微軟正黑體" panose="020B0604030504040204" pitchFamily="34" charset="-120"/>
              </a:rPr>
              <a:t>愛的奇蹟™兒童消化酵素粉末</a:t>
            </a:r>
            <a:endParaRPr lang="en-US" sz="40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5" name="Subtitle 2"/>
          <p:cNvSpPr txBox="1">
            <a:spLocks/>
          </p:cNvSpPr>
          <p:nvPr/>
        </p:nvSpPr>
        <p:spPr>
          <a:xfrm>
            <a:off x="1219200" y="5962650"/>
            <a:ext cx="6172200" cy="342900"/>
          </a:xfrm>
          <a:prstGeom prst="rect">
            <a:avLst/>
          </a:prstGeom>
        </p:spPr>
        <p:txBody>
          <a:bodyPr>
            <a:normAutofit/>
          </a:bodyPr>
          <a:lstStyle/>
          <a:p>
            <a:pPr>
              <a:spcBef>
                <a:spcPts val="600"/>
              </a:spcBef>
              <a:buClr>
                <a:schemeClr val="accent1"/>
              </a:buClr>
              <a:buSzPct val="70000"/>
              <a:buFont typeface="Wingdings" pitchFamily="2" charset="2"/>
              <a:buNone/>
            </a:pPr>
            <a:r>
              <a:rPr kumimoji="0" lang="zh-TW" altLang="en-US" sz="1600" dirty="0">
                <a:solidFill>
                  <a:srgbClr val="A34B73"/>
                </a:solidFill>
                <a:latin typeface="微軟正黑體" panose="020B0604030504040204" pitchFamily="34" charset="-120"/>
                <a:ea typeface="微軟正黑體" panose="020B0604030504040204" pitchFamily="34" charset="-120"/>
              </a:rPr>
              <a:t>每個孩子都是一個愛的奇蹟™</a:t>
            </a:r>
          </a:p>
        </p:txBody>
      </p:sp>
      <p:pic>
        <p:nvPicPr>
          <p:cNvPr id="15364" name="Picture 5"/>
          <p:cNvPicPr>
            <a:picLocks noChangeAspect="1"/>
          </p:cNvPicPr>
          <p:nvPr/>
        </p:nvPicPr>
        <p:blipFill>
          <a:blip r:embed="rId2"/>
          <a:srcRect/>
          <a:stretch>
            <a:fillRect/>
          </a:stretch>
        </p:blipFill>
        <p:spPr bwMode="auto">
          <a:xfrm>
            <a:off x="7734300" y="244475"/>
            <a:ext cx="1028700" cy="1481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
  <TotalTime>810</TotalTime>
  <Words>995</Words>
  <Application>Microsoft Office PowerPoint</Application>
  <PresentationFormat>如螢幕大小 (4:3)</PresentationFormat>
  <Paragraphs>102</Paragraphs>
  <Slides>16</Slides>
  <Notes>1</Notes>
  <HiddenSlides>0</HiddenSlides>
  <MMClips>0</MMClips>
  <ScaleCrop>false</ScaleCrop>
  <HeadingPairs>
    <vt:vector size="4" baseType="variant">
      <vt:variant>
        <vt:lpstr>佈景主題</vt:lpstr>
      </vt:variant>
      <vt:variant>
        <vt:i4>1</vt:i4>
      </vt:variant>
      <vt:variant>
        <vt:lpstr>投影片標題</vt:lpstr>
      </vt:variant>
      <vt:variant>
        <vt:i4>16</vt:i4>
      </vt:variant>
    </vt:vector>
  </HeadingPairs>
  <TitlesOfParts>
    <vt:vector size="17" baseType="lpstr">
      <vt:lpstr>Oriel</vt:lpstr>
      <vt:lpstr>愛的奇蹟™兒童消化酵素粉末</vt:lpstr>
      <vt:lpstr>什麼是酵素?</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産品代碼: T6937 容量: 300公克 超連鎖®成本價: NT 1,520元 建議零售價: NT 2,130元 BV: 32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Fang</dc:creator>
  <cp:lastModifiedBy>Patrick Hsieh</cp:lastModifiedBy>
  <cp:revision>52</cp:revision>
  <dcterms:created xsi:type="dcterms:W3CDTF">2015-03-02T19:44:09Z</dcterms:created>
  <dcterms:modified xsi:type="dcterms:W3CDTF">2015-04-20T00:28:51Z</dcterms:modified>
</cp:coreProperties>
</file>